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798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B3D3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B188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201168" y="0"/>
            <a:ext cx="45720" cy="6858000"/>
          </a:xfrm>
          <a:prstGeom prst="rect">
            <a:avLst/>
          </a:prstGeom>
          <a:solidFill>
            <a:srgbClr val="E5EFE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85800" y="1920240"/>
            <a:ext cx="10424160" cy="7315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3900" b="1">
                <a:solidFill>
                  <a:srgbClr val="FFFFFF"/>
                </a:solidFill>
                <a:latin typeface="Arial"/>
              </a:rPr>
              <a:t>IVN ziņojums smilts atradnei «Īves»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3232" y="2743200"/>
            <a:ext cx="7498079" cy="4572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100" b="0">
                <a:solidFill>
                  <a:srgbClr val="E2ECE5"/>
                </a:solidFill>
                <a:latin typeface="Arial"/>
              </a:rPr>
              <a:t>Sabiedriskās apspriešanas sanāksme</a:t>
            </a:r>
          </a:p>
        </p:txBody>
      </p:sp>
      <p:sp>
        <p:nvSpPr>
          <p:cNvPr id="7" name="Rectangle 6"/>
          <p:cNvSpPr/>
          <p:nvPr/>
        </p:nvSpPr>
        <p:spPr>
          <a:xfrm>
            <a:off x="713232" y="3401568"/>
            <a:ext cx="2560320" cy="41148"/>
          </a:xfrm>
          <a:prstGeom prst="rect">
            <a:avLst/>
          </a:prstGeom>
          <a:solidFill>
            <a:srgbClr val="B188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13232" y="3703320"/>
            <a:ext cx="4389120" cy="36576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700" b="0">
                <a:solidFill>
                  <a:srgbClr val="E2ECE5"/>
                </a:solidFill>
                <a:latin typeface="Arial"/>
              </a:rPr>
              <a:t>2026. gada 5. augustā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13232" y="6217920"/>
            <a:ext cx="4114800" cy="2743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050" b="0">
                <a:solidFill>
                  <a:srgbClr val="E2ECE5"/>
                </a:solidFill>
                <a:latin typeface="Arial"/>
              </a:rPr>
              <a:t>SIA «GS Resursi»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46304" cy="6858000"/>
          </a:xfrm>
          <a:prstGeom prst="rect">
            <a:avLst/>
          </a:prstGeom>
          <a:solidFill>
            <a:srgbClr val="2866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146304" y="0"/>
            <a:ext cx="36576" cy="6858000"/>
          </a:xfrm>
          <a:prstGeom prst="rect">
            <a:avLst/>
          </a:prstGeom>
          <a:solidFill>
            <a:srgbClr val="B188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594360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50" b="0">
                <a:solidFill>
                  <a:srgbClr val="616F6B"/>
                </a:solidFill>
                <a:latin typeface="Arial"/>
              </a:rPr>
              <a:t>IVN ziņojuma sabiedriskā apspriešana • smilts atradne «Īves»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384280" y="6446520"/>
            <a:ext cx="32004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00" b="0">
                <a:solidFill>
                  <a:srgbClr val="616F6B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2920" y="228600"/>
            <a:ext cx="502920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50" b="1">
                <a:solidFill>
                  <a:srgbClr val="616F6B"/>
                </a:solidFill>
                <a:latin typeface="Arial"/>
              </a:rPr>
              <a:t>IEVADS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2920" y="530352"/>
            <a:ext cx="10607040" cy="5029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>
                <a:solidFill>
                  <a:srgbClr val="1B3D31"/>
                </a:solidFill>
                <a:latin typeface="Arial"/>
              </a:rPr>
              <a:t>Sanāksmes fokuss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0352" y="1042415"/>
            <a:ext cx="987552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0">
                <a:solidFill>
                  <a:srgbClr val="616F6B"/>
                </a:solidFill>
                <a:latin typeface="Arial"/>
              </a:rPr>
              <a:t>Īsi par paredzēto darbību, ietekmēm un turpmāko priekšlikumu iesniegšanu.</a:t>
            </a:r>
          </a:p>
        </p:txBody>
      </p:sp>
      <p:sp>
        <p:nvSpPr>
          <p:cNvPr id="10" name="Rectangle 9"/>
          <p:cNvSpPr/>
          <p:nvPr/>
        </p:nvSpPr>
        <p:spPr>
          <a:xfrm>
            <a:off x="530352" y="1417320"/>
            <a:ext cx="2103120" cy="32004"/>
          </a:xfrm>
          <a:prstGeom prst="rect">
            <a:avLst/>
          </a:prstGeom>
          <a:solidFill>
            <a:srgbClr val="B188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ounded Rectangle 10"/>
          <p:cNvSpPr/>
          <p:nvPr/>
        </p:nvSpPr>
        <p:spPr>
          <a:xfrm>
            <a:off x="685800" y="2103120"/>
            <a:ext cx="2331720" cy="2011680"/>
          </a:xfrm>
          <a:prstGeom prst="roundRect">
            <a:avLst>
              <a:gd name="adj" fmla="val 7000"/>
            </a:avLst>
          </a:prstGeom>
          <a:solidFill>
            <a:srgbClr val="F2F7F3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50392" y="2313432"/>
            <a:ext cx="411480" cy="41148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200" b="1">
                <a:solidFill>
                  <a:srgbClr val="B1884D"/>
                </a:solidFill>
                <a:latin typeface="Arial"/>
              </a:rPr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07592" y="2240280"/>
            <a:ext cx="1508760" cy="41148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600" b="1">
                <a:solidFill>
                  <a:srgbClr val="1B3D31"/>
                </a:solidFill>
                <a:latin typeface="Arial"/>
              </a:rPr>
              <a:t>Paredzētā darbība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05256" y="2880360"/>
            <a:ext cx="1828800" cy="5029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250" b="0">
                <a:solidFill>
                  <a:srgbClr val="616F6B"/>
                </a:solidFill>
                <a:latin typeface="Arial"/>
              </a:rPr>
              <a:t>kas plānots un kādā apjomā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3474720" y="2103120"/>
            <a:ext cx="2331720" cy="2011680"/>
          </a:xfrm>
          <a:prstGeom prst="roundRect">
            <a:avLst>
              <a:gd name="adj" fmla="val 7000"/>
            </a:avLst>
          </a:prstGeom>
          <a:solidFill>
            <a:srgbClr val="F2F7F3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3639312" y="2313432"/>
            <a:ext cx="411480" cy="41148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200" b="1">
                <a:solidFill>
                  <a:srgbClr val="B1884D"/>
                </a:solidFill>
                <a:latin typeface="Arial"/>
              </a:rPr>
              <a:t>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096511" y="2240280"/>
            <a:ext cx="1508760" cy="41148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600" b="1">
                <a:solidFill>
                  <a:srgbClr val="1B3D31"/>
                </a:solidFill>
                <a:latin typeface="Arial"/>
              </a:rPr>
              <a:t>Izvērtētās ietekmes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694176" y="2880360"/>
            <a:ext cx="1828800" cy="5029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250" b="0">
                <a:solidFill>
                  <a:srgbClr val="616F6B"/>
                </a:solidFill>
                <a:latin typeface="Arial"/>
              </a:rPr>
              <a:t>daba, ūdens, gaiss, troksnis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263640" y="2103120"/>
            <a:ext cx="2331720" cy="2011680"/>
          </a:xfrm>
          <a:prstGeom prst="roundRect">
            <a:avLst>
              <a:gd name="adj" fmla="val 7000"/>
            </a:avLst>
          </a:prstGeom>
          <a:solidFill>
            <a:srgbClr val="F2F7F3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6428231" y="2313432"/>
            <a:ext cx="411480" cy="41148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200" b="1">
                <a:solidFill>
                  <a:srgbClr val="B1884D"/>
                </a:solidFill>
                <a:latin typeface="Arial"/>
              </a:rPr>
              <a:t>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885431" y="2240280"/>
            <a:ext cx="1508760" cy="41148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600" b="1">
                <a:solidFill>
                  <a:srgbClr val="1B3D31"/>
                </a:solidFill>
                <a:latin typeface="Arial"/>
              </a:rPr>
              <a:t>Institūciju viedokļi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83096" y="2880360"/>
            <a:ext cx="1828800" cy="5029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250" b="0">
                <a:solidFill>
                  <a:srgbClr val="616F6B"/>
                </a:solidFill>
                <a:latin typeface="Arial"/>
              </a:rPr>
              <a:t>saņemtie nosacījumi un precizējumi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9052559" y="2103120"/>
            <a:ext cx="2331720" cy="2011680"/>
          </a:xfrm>
          <a:prstGeom prst="roundRect">
            <a:avLst>
              <a:gd name="adj" fmla="val 7000"/>
            </a:avLst>
          </a:prstGeom>
          <a:solidFill>
            <a:srgbClr val="F2F7F3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9217151" y="2313432"/>
            <a:ext cx="411480" cy="41148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200" b="1">
                <a:solidFill>
                  <a:srgbClr val="B1884D"/>
                </a:solidFill>
                <a:latin typeface="Arial"/>
              </a:rPr>
              <a:t>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674351" y="2240280"/>
            <a:ext cx="1508760" cy="41148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600" b="1">
                <a:solidFill>
                  <a:srgbClr val="1B3D31"/>
                </a:solidFill>
                <a:latin typeface="Arial"/>
              </a:rPr>
              <a:t>Priekšlikumi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9272015" y="2880360"/>
            <a:ext cx="1828800" cy="5029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250" b="0">
                <a:solidFill>
                  <a:srgbClr val="616F6B"/>
                </a:solidFill>
                <a:latin typeface="Arial"/>
              </a:rPr>
              <a:t>kā un līdz kuram datumam iesniegt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3337560" y="4892040"/>
            <a:ext cx="6035040" cy="502920"/>
          </a:xfrm>
          <a:prstGeom prst="roundRect">
            <a:avLst>
              <a:gd name="adj" fmla="val 25000"/>
            </a:avLst>
          </a:prstGeom>
          <a:solidFill>
            <a:srgbClr val="EBE2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9728" tIns="18288" rIns="109728" bIns="18288" rtlCol="0" anchor="ctr"/>
          <a:lstStyle/>
          <a:p>
            <a:pPr algn="ctr"/>
            <a:r>
              <a:rPr sz="1400" b="1">
                <a:solidFill>
                  <a:srgbClr val="1B3D31"/>
                </a:solidFill>
                <a:latin typeface="Arial"/>
              </a:rPr>
              <a:t>Mērķis — saprotami izskaidrot ziņojuma būtiskākos secinājumus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46304" cy="6858000"/>
          </a:xfrm>
          <a:prstGeom prst="rect">
            <a:avLst/>
          </a:prstGeom>
          <a:solidFill>
            <a:srgbClr val="2866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146304" y="0"/>
            <a:ext cx="36576" cy="6858000"/>
          </a:xfrm>
          <a:prstGeom prst="rect">
            <a:avLst/>
          </a:prstGeom>
          <a:solidFill>
            <a:srgbClr val="B188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594360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50" b="0">
                <a:solidFill>
                  <a:srgbClr val="616F6B"/>
                </a:solidFill>
                <a:latin typeface="Arial"/>
              </a:rPr>
              <a:t>IVN ziņojuma sabiedriskā apspriešana • smilts atradne «Īves»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384280" y="6446520"/>
            <a:ext cx="32004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00" b="0">
                <a:solidFill>
                  <a:srgbClr val="616F6B"/>
                </a:solidFill>
                <a:latin typeface="Arial"/>
              </a:rPr>
              <a:t>3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2920" y="228600"/>
            <a:ext cx="502920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50" b="1">
                <a:solidFill>
                  <a:srgbClr val="616F6B"/>
                </a:solidFill>
                <a:latin typeface="Arial"/>
              </a:rPr>
              <a:t>PROJEKTS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2920" y="530352"/>
            <a:ext cx="10607040" cy="5029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>
                <a:solidFill>
                  <a:srgbClr val="1B3D31"/>
                </a:solidFill>
                <a:latin typeface="Arial"/>
              </a:rPr>
              <a:t>Paredzētā darbība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0352" y="1042415"/>
            <a:ext cx="987552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0">
                <a:solidFill>
                  <a:srgbClr val="616F6B"/>
                </a:solidFill>
                <a:latin typeface="Arial"/>
              </a:rPr>
              <a:t>Smilts ieguve atradnē «Īves» bez materiāla apstrādes.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530352" y="1417320"/>
            <a:ext cx="2103120" cy="32004"/>
          </a:xfrm>
          <a:prstGeom prst="rect">
            <a:avLst/>
          </a:prstGeom>
          <a:solidFill>
            <a:srgbClr val="B188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Picture 10" descr="limits_map_cro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8272" y="1463040"/>
            <a:ext cx="4617720" cy="3566160"/>
          </a:xfrm>
          <a:prstGeom prst="rect">
            <a:avLst/>
          </a:prstGeom>
          <a:ln w="12700">
            <a:solidFill>
              <a:srgbClr val="C8D6CF"/>
            </a:solidFill>
          </a:ln>
        </p:spPr>
      </p:pic>
      <p:sp>
        <p:nvSpPr>
          <p:cNvPr id="12" name="Rounded Rectangle 11"/>
          <p:cNvSpPr/>
          <p:nvPr/>
        </p:nvSpPr>
        <p:spPr>
          <a:xfrm>
            <a:off x="685800" y="1874519"/>
            <a:ext cx="1691640" cy="1005840"/>
          </a:xfrm>
          <a:prstGeom prst="roundRect">
            <a:avLst>
              <a:gd name="adj" fmla="val 7000"/>
            </a:avLst>
          </a:prstGeom>
          <a:solidFill>
            <a:srgbClr val="F2F7F3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822960" y="1993391"/>
            <a:ext cx="141732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2400" b="1" dirty="0">
                <a:solidFill>
                  <a:srgbClr val="1B3D31"/>
                </a:solidFill>
                <a:latin typeface="Arial"/>
              </a:rPr>
              <a:t>18,717 ha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2606040" y="1874519"/>
            <a:ext cx="2148840" cy="1005840"/>
          </a:xfrm>
          <a:prstGeom prst="roundRect">
            <a:avLst>
              <a:gd name="adj" fmla="val 7000"/>
            </a:avLst>
          </a:prstGeom>
          <a:solidFill>
            <a:srgbClr val="F2F7F3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2743200" y="1993391"/>
            <a:ext cx="187452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2100" b="1">
                <a:solidFill>
                  <a:srgbClr val="1B3D31"/>
                </a:solidFill>
                <a:latin typeface="Arial"/>
              </a:rPr>
              <a:t>1 317,68 tūkst. m³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4983480" y="1874519"/>
            <a:ext cx="1691640" cy="1005840"/>
          </a:xfrm>
          <a:prstGeom prst="roundRect">
            <a:avLst>
              <a:gd name="adj" fmla="val 7000"/>
            </a:avLst>
          </a:prstGeom>
          <a:solidFill>
            <a:srgbClr val="F2F7F3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5120640" y="1993391"/>
            <a:ext cx="141732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700" b="1">
                <a:solidFill>
                  <a:srgbClr val="1B3D31"/>
                </a:solidFill>
                <a:latin typeface="Arial"/>
              </a:rPr>
              <a:t>līdz 100 000 m³/gadā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13232" y="3429000"/>
            <a:ext cx="5440680" cy="1600200"/>
          </a:xfrm>
          <a:prstGeom prst="rect">
            <a:avLst/>
          </a:prstGeom>
          <a:noFill/>
        </p:spPr>
        <p:txBody>
          <a:bodyPr wrap="square" lIns="109728" tIns="73152" rIns="45720">
            <a:spAutoFit/>
          </a:bodyPr>
          <a:lstStyle/>
          <a:p>
            <a:pPr>
              <a:spcAft>
                <a:spcPts val="500"/>
              </a:spcAft>
              <a:defRPr sz="1650">
                <a:solidFill>
                  <a:srgbClr val="242D2B"/>
                </a:solidFill>
                <a:latin typeface="Arial"/>
              </a:defRPr>
            </a:pPr>
            <a:r>
              <a:t>• Atklāta karjera ieguve virs un zem gruntsūdens līmeņa</a:t>
            </a:r>
          </a:p>
          <a:p>
            <a:pPr>
              <a:spcAft>
                <a:spcPts val="500"/>
              </a:spcAft>
              <a:defRPr sz="1650">
                <a:solidFill>
                  <a:srgbClr val="242D2B"/>
                </a:solidFill>
                <a:latin typeface="Arial"/>
              </a:defRPr>
            </a:pPr>
            <a:r>
              <a:t>• Bez drupināšanas, sijāšanas vai mazgāšanas</a:t>
            </a:r>
          </a:p>
          <a:p>
            <a:pPr>
              <a:spcAft>
                <a:spcPts val="500"/>
              </a:spcAft>
              <a:defRPr sz="1650">
                <a:solidFill>
                  <a:srgbClr val="242D2B"/>
                </a:solidFill>
                <a:latin typeface="Arial"/>
              </a:defRPr>
            </a:pPr>
            <a:r>
              <a:t>• Darba laiks: darba dienās 08.00–18.00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94360" y="6062472"/>
            <a:ext cx="1078992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50" b="0">
                <a:solidFill>
                  <a:srgbClr val="616F6B"/>
                </a:solidFill>
                <a:latin typeface="Arial"/>
              </a:rPr>
              <a:t>Avoti: IVN programma; LVĢMC krājumu akcepts; derīgo izrakteņu ieguves limits.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46304" cy="6858000"/>
          </a:xfrm>
          <a:prstGeom prst="rect">
            <a:avLst/>
          </a:prstGeom>
          <a:solidFill>
            <a:srgbClr val="2866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146304" y="0"/>
            <a:ext cx="36576" cy="6858000"/>
          </a:xfrm>
          <a:prstGeom prst="rect">
            <a:avLst/>
          </a:prstGeom>
          <a:solidFill>
            <a:srgbClr val="B188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594360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50" b="0">
                <a:solidFill>
                  <a:srgbClr val="616F6B"/>
                </a:solidFill>
                <a:latin typeface="Arial"/>
              </a:rPr>
              <a:t>IVN ziņojuma sabiedriskā apspriešana • smilts atradne «Īves»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384280" y="6446520"/>
            <a:ext cx="32004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00" b="0">
                <a:solidFill>
                  <a:srgbClr val="616F6B"/>
                </a:solidFill>
                <a:latin typeface="Arial"/>
              </a:rPr>
              <a:t>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2920" y="228600"/>
            <a:ext cx="502920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50" b="1">
                <a:solidFill>
                  <a:srgbClr val="616F6B"/>
                </a:solidFill>
                <a:latin typeface="Arial"/>
              </a:rPr>
              <a:t>PROCESS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2920" y="530352"/>
            <a:ext cx="10607040" cy="5029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>
                <a:solidFill>
                  <a:srgbClr val="1B3D31"/>
                </a:solidFill>
                <a:latin typeface="Arial"/>
              </a:rPr>
              <a:t>Informētās institūcijas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0352" y="1042415"/>
            <a:ext cx="987552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0">
                <a:solidFill>
                  <a:srgbClr val="616F6B"/>
                </a:solidFill>
                <a:latin typeface="Arial"/>
              </a:rPr>
              <a:t>Konsultācijas veiktas ar IVN programmā un procesā norādītajām institūcijām.</a:t>
            </a:r>
          </a:p>
        </p:txBody>
      </p:sp>
      <p:sp>
        <p:nvSpPr>
          <p:cNvPr id="10" name="Rectangle 9"/>
          <p:cNvSpPr/>
          <p:nvPr/>
        </p:nvSpPr>
        <p:spPr>
          <a:xfrm>
            <a:off x="530352" y="1417320"/>
            <a:ext cx="2103120" cy="32004"/>
          </a:xfrm>
          <a:prstGeom prst="rect">
            <a:avLst/>
          </a:prstGeom>
          <a:solidFill>
            <a:srgbClr val="B188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ounded Rectangle 10"/>
          <p:cNvSpPr/>
          <p:nvPr/>
        </p:nvSpPr>
        <p:spPr>
          <a:xfrm>
            <a:off x="777240" y="1828800"/>
            <a:ext cx="4892040" cy="1143000"/>
          </a:xfrm>
          <a:prstGeom prst="roundRect">
            <a:avLst>
              <a:gd name="adj" fmla="val 7000"/>
            </a:avLst>
          </a:prstGeom>
          <a:solidFill>
            <a:srgbClr val="F2F7F3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1033271" y="2011680"/>
            <a:ext cx="4389120" cy="2743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600" b="1">
                <a:solidFill>
                  <a:srgbClr val="1B3D31"/>
                </a:solidFill>
                <a:latin typeface="Arial"/>
              </a:rPr>
              <a:t>Dienvidkurzemes novada pašvaldība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33271" y="2404872"/>
            <a:ext cx="4251960" cy="36576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250" b="0">
                <a:solidFill>
                  <a:srgbClr val="616F6B"/>
                </a:solidFill>
                <a:latin typeface="Arial"/>
              </a:rPr>
              <a:t>teritorijas plānojums un sabiedriskā apspriešana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63640" y="1828800"/>
            <a:ext cx="4892040" cy="1143000"/>
          </a:xfrm>
          <a:prstGeom prst="roundRect">
            <a:avLst>
              <a:gd name="adj" fmla="val 7000"/>
            </a:avLst>
          </a:prstGeom>
          <a:solidFill>
            <a:srgbClr val="F2F7F3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6519672" y="2011680"/>
            <a:ext cx="4389120" cy="2743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600" b="1">
                <a:solidFill>
                  <a:srgbClr val="1B3D31"/>
                </a:solidFill>
                <a:latin typeface="Arial"/>
              </a:rPr>
              <a:t>Valsts vides dienests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19672" y="2404872"/>
            <a:ext cx="4251960" cy="36576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250" b="0">
                <a:solidFill>
                  <a:srgbClr val="616F6B"/>
                </a:solidFill>
                <a:latin typeface="Arial"/>
              </a:rPr>
              <a:t>IVN piemērošana, ziņojuma pilnveidošanas priekšlikumi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77240" y="3429000"/>
            <a:ext cx="4892040" cy="1143000"/>
          </a:xfrm>
          <a:prstGeom prst="roundRect">
            <a:avLst>
              <a:gd name="adj" fmla="val 7000"/>
            </a:avLst>
          </a:prstGeom>
          <a:solidFill>
            <a:srgbClr val="F2F7F3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1033271" y="3611880"/>
            <a:ext cx="4389120" cy="2743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600" b="1">
                <a:solidFill>
                  <a:srgbClr val="1B3D31"/>
                </a:solidFill>
                <a:latin typeface="Arial"/>
              </a:rPr>
              <a:t>Dabas aizsardzības pārvalde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33271" y="4005072"/>
            <a:ext cx="4251960" cy="36576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250" b="0">
                <a:solidFill>
                  <a:srgbClr val="616F6B"/>
                </a:solidFill>
                <a:latin typeface="Arial"/>
              </a:rPr>
              <a:t>dabas vērtības un ekspertu nepieciešamība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263640" y="3429000"/>
            <a:ext cx="4892040" cy="1143000"/>
          </a:xfrm>
          <a:prstGeom prst="roundRect">
            <a:avLst>
              <a:gd name="adj" fmla="val 7000"/>
            </a:avLst>
          </a:prstGeom>
          <a:solidFill>
            <a:srgbClr val="F2F7F3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6519672" y="3611880"/>
            <a:ext cx="4389120" cy="2743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600" b="1">
                <a:solidFill>
                  <a:srgbClr val="1B3D31"/>
                </a:solidFill>
                <a:latin typeface="Arial"/>
              </a:rPr>
              <a:t>Civilās aviācijas aģentūra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519672" y="4005072"/>
            <a:ext cx="4251960" cy="36576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250" b="0">
                <a:solidFill>
                  <a:srgbClr val="616F6B"/>
                </a:solidFill>
                <a:latin typeface="Arial"/>
              </a:rPr>
              <a:t>putnu pulcēšanās un lidojumu drošuma jautājumi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2331720" y="5166360"/>
            <a:ext cx="7498079" cy="438912"/>
          </a:xfrm>
          <a:prstGeom prst="roundRect">
            <a:avLst>
              <a:gd name="adj" fmla="val 25000"/>
            </a:avLst>
          </a:prstGeom>
          <a:solidFill>
            <a:srgbClr val="E5EFE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9728" tIns="18288" rIns="109728" bIns="18288" rtlCol="0" anchor="ctr"/>
          <a:lstStyle/>
          <a:p>
            <a:pPr algn="ctr"/>
            <a:r>
              <a:rPr sz="1300" b="1">
                <a:solidFill>
                  <a:srgbClr val="1B3D31"/>
                </a:solidFill>
                <a:latin typeface="Arial"/>
              </a:rPr>
              <a:t>Ziņojums nodots priekšlikumu saņemšanai un sabiedriskajai apspriešanai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94360" y="6062472"/>
            <a:ext cx="1078992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50" b="0">
                <a:solidFill>
                  <a:srgbClr val="616F6B"/>
                </a:solidFill>
                <a:latin typeface="Arial"/>
              </a:rPr>
              <a:t>Avoti: IVN programma; VPVB pavadvēstule; institūciju vēstules.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46304" cy="6858000"/>
          </a:xfrm>
          <a:prstGeom prst="rect">
            <a:avLst/>
          </a:prstGeom>
          <a:solidFill>
            <a:srgbClr val="2866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146304" y="0"/>
            <a:ext cx="36576" cy="6858000"/>
          </a:xfrm>
          <a:prstGeom prst="rect">
            <a:avLst/>
          </a:prstGeom>
          <a:solidFill>
            <a:srgbClr val="B188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594360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50" b="0">
                <a:solidFill>
                  <a:srgbClr val="616F6B"/>
                </a:solidFill>
                <a:latin typeface="Arial"/>
              </a:rPr>
              <a:t>IVN ziņojuma sabiedriskā apspriešana • smilts atradne «Īves»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384280" y="6446520"/>
            <a:ext cx="32004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00" b="0">
                <a:solidFill>
                  <a:srgbClr val="616F6B"/>
                </a:solidFill>
                <a:latin typeface="Arial"/>
              </a:rPr>
              <a:t>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2920" y="228600"/>
            <a:ext cx="502920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50" b="1">
                <a:solidFill>
                  <a:srgbClr val="616F6B"/>
                </a:solidFill>
                <a:latin typeface="Arial"/>
              </a:rPr>
              <a:t>PROCESS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2920" y="530352"/>
            <a:ext cx="10607040" cy="5029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>
                <a:solidFill>
                  <a:srgbClr val="1B3D31"/>
                </a:solidFill>
                <a:latin typeface="Arial"/>
              </a:rPr>
              <a:t>Saņemtie viedokļi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0352" y="1042415"/>
            <a:ext cx="987552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0">
                <a:solidFill>
                  <a:srgbClr val="616F6B"/>
                </a:solidFill>
                <a:latin typeface="Arial"/>
              </a:rPr>
              <a:t>Viedokļi izmantoti ziņojuma precizēšanā un nosacījumu formulēšanā.</a:t>
            </a:r>
          </a:p>
        </p:txBody>
      </p:sp>
      <p:sp>
        <p:nvSpPr>
          <p:cNvPr id="10" name="Rectangle 9"/>
          <p:cNvSpPr/>
          <p:nvPr/>
        </p:nvSpPr>
        <p:spPr>
          <a:xfrm>
            <a:off x="530352" y="1417320"/>
            <a:ext cx="2103120" cy="32004"/>
          </a:xfrm>
          <a:prstGeom prst="rect">
            <a:avLst/>
          </a:prstGeom>
          <a:solidFill>
            <a:srgbClr val="B188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ounded Rectangle 10"/>
          <p:cNvSpPr/>
          <p:nvPr/>
        </p:nvSpPr>
        <p:spPr>
          <a:xfrm>
            <a:off x="822960" y="1783080"/>
            <a:ext cx="1920240" cy="438912"/>
          </a:xfrm>
          <a:prstGeom prst="roundRect">
            <a:avLst>
              <a:gd name="adj" fmla="val 25000"/>
            </a:avLst>
          </a:prstGeom>
          <a:solidFill>
            <a:srgbClr val="E5EFE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9728" tIns="18288" rIns="109728" bIns="18288" rtlCol="0" anchor="ctr"/>
          <a:lstStyle/>
          <a:p>
            <a:pPr algn="ctr"/>
            <a:r>
              <a:rPr sz="1300" b="1">
                <a:solidFill>
                  <a:srgbClr val="1B3D31"/>
                </a:solidFill>
                <a:latin typeface="Arial"/>
              </a:rPr>
              <a:t>DAP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17520" y="1828800"/>
            <a:ext cx="768096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0">
                <a:solidFill>
                  <a:srgbClr val="242D2B"/>
                </a:solidFill>
                <a:latin typeface="Arial"/>
              </a:rPr>
              <a:t>nepieciešams putnu eksperta izvērtējums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22960" y="2743200"/>
            <a:ext cx="1920240" cy="438912"/>
          </a:xfrm>
          <a:prstGeom prst="roundRect">
            <a:avLst>
              <a:gd name="adj" fmla="val 25000"/>
            </a:avLst>
          </a:prstGeom>
          <a:solidFill>
            <a:srgbClr val="E5EFE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9728" tIns="18288" rIns="109728" bIns="18288" rtlCol="0" anchor="ctr"/>
          <a:lstStyle/>
          <a:p>
            <a:pPr algn="ctr"/>
            <a:r>
              <a:rPr sz="1300" b="1">
                <a:solidFill>
                  <a:srgbClr val="1B3D31"/>
                </a:solidFill>
                <a:latin typeface="Arial"/>
              </a:rPr>
              <a:t>CAA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017520" y="2788920"/>
            <a:ext cx="768096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0">
                <a:solidFill>
                  <a:srgbClr val="242D2B"/>
                </a:solidFill>
                <a:latin typeface="Arial"/>
              </a:rPr>
              <a:t>jāvērtē ūdenstilpes ietekme uz putnu aktivitāti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22960" y="3703320"/>
            <a:ext cx="1920240" cy="438912"/>
          </a:xfrm>
          <a:prstGeom prst="roundRect">
            <a:avLst>
              <a:gd name="adj" fmla="val 25000"/>
            </a:avLst>
          </a:prstGeom>
          <a:solidFill>
            <a:srgbClr val="EBE2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9728" tIns="18288" rIns="109728" bIns="18288" rtlCol="0" anchor="ctr"/>
          <a:lstStyle/>
          <a:p>
            <a:pPr algn="ctr"/>
            <a:r>
              <a:rPr sz="1300" b="1">
                <a:solidFill>
                  <a:srgbClr val="1B3D31"/>
                </a:solidFill>
                <a:latin typeface="Arial"/>
              </a:rPr>
              <a:t>VVD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17520" y="3749039"/>
            <a:ext cx="768096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0">
                <a:solidFill>
                  <a:srgbClr val="242D2B"/>
                </a:solidFill>
                <a:latin typeface="Arial"/>
              </a:rPr>
              <a:t>jāpilnveido alternatīvas, troksnis un gaisa kvalitāte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22960" y="4663440"/>
            <a:ext cx="1920240" cy="438912"/>
          </a:xfrm>
          <a:prstGeom prst="roundRect">
            <a:avLst>
              <a:gd name="adj" fmla="val 25000"/>
            </a:avLst>
          </a:prstGeom>
          <a:solidFill>
            <a:srgbClr val="E5EFE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9728" tIns="18288" rIns="109728" bIns="18288" rtlCol="0" anchor="ctr"/>
          <a:lstStyle/>
          <a:p>
            <a:pPr algn="ctr"/>
            <a:r>
              <a:rPr sz="1300" b="1">
                <a:solidFill>
                  <a:srgbClr val="1B3D31"/>
                </a:solidFill>
                <a:latin typeface="Arial"/>
              </a:rPr>
              <a:t>DKN pašvaldība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017520" y="4709160"/>
            <a:ext cx="768096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0">
                <a:solidFill>
                  <a:srgbClr val="242D2B"/>
                </a:solidFill>
                <a:latin typeface="Arial"/>
              </a:rPr>
              <a:t>programmas pilnveidošana nav nepieciešama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834640" y="1554480"/>
            <a:ext cx="32004" cy="4114800"/>
          </a:xfrm>
          <a:prstGeom prst="rect">
            <a:avLst/>
          </a:prstGeom>
          <a:solidFill>
            <a:srgbClr val="C8D6C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594360" y="6062472"/>
            <a:ext cx="1078992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50" b="0">
                <a:solidFill>
                  <a:srgbClr val="616F6B"/>
                </a:solidFill>
                <a:latin typeface="Arial"/>
              </a:rPr>
              <a:t>Avoti: DAP, CAA, VVD un Dienvidkurzemes novada pašvaldības viedokļi.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46304" cy="6858000"/>
          </a:xfrm>
          <a:prstGeom prst="rect">
            <a:avLst/>
          </a:prstGeom>
          <a:solidFill>
            <a:srgbClr val="2866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146304" y="0"/>
            <a:ext cx="36576" cy="6858000"/>
          </a:xfrm>
          <a:prstGeom prst="rect">
            <a:avLst/>
          </a:prstGeom>
          <a:solidFill>
            <a:srgbClr val="B188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594360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50" b="0">
                <a:solidFill>
                  <a:srgbClr val="616F6B"/>
                </a:solidFill>
                <a:latin typeface="Arial"/>
              </a:rPr>
              <a:t>IVN ziņojuma sabiedriskā apspriešana • smilts atradne «Īves»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384280" y="6446520"/>
            <a:ext cx="32004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00" b="0">
                <a:solidFill>
                  <a:srgbClr val="616F6B"/>
                </a:solidFill>
                <a:latin typeface="Arial"/>
              </a:rPr>
              <a:t>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2920" y="228600"/>
            <a:ext cx="502920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50" b="1">
                <a:solidFill>
                  <a:srgbClr val="616F6B"/>
                </a:solidFill>
                <a:latin typeface="Arial"/>
              </a:rPr>
              <a:t>ZIŅOJUMA PILNVEIDE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2920" y="530352"/>
            <a:ext cx="10607040" cy="5029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>
                <a:solidFill>
                  <a:srgbClr val="1B3D31"/>
                </a:solidFill>
                <a:latin typeface="Arial"/>
              </a:rPr>
              <a:t>Nepieciešamie papildinājumi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0352" y="1042415"/>
            <a:ext cx="987552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0">
                <a:solidFill>
                  <a:srgbClr val="616F6B"/>
                </a:solidFill>
                <a:latin typeface="Arial"/>
              </a:rPr>
              <a:t>Ziņojuma pilnveidošana fokusēta uz jautājumiem ar praktisku nozīmi.</a:t>
            </a:r>
          </a:p>
        </p:txBody>
      </p:sp>
      <p:sp>
        <p:nvSpPr>
          <p:cNvPr id="10" name="Rectangle 9"/>
          <p:cNvSpPr/>
          <p:nvPr/>
        </p:nvSpPr>
        <p:spPr>
          <a:xfrm>
            <a:off x="530352" y="1417320"/>
            <a:ext cx="2103120" cy="32004"/>
          </a:xfrm>
          <a:prstGeom prst="rect">
            <a:avLst/>
          </a:prstGeom>
          <a:solidFill>
            <a:srgbClr val="B188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ounded Rectangle 10"/>
          <p:cNvSpPr/>
          <p:nvPr/>
        </p:nvSpPr>
        <p:spPr>
          <a:xfrm>
            <a:off x="777240" y="1783080"/>
            <a:ext cx="4892040" cy="1234440"/>
          </a:xfrm>
          <a:prstGeom prst="roundRect">
            <a:avLst>
              <a:gd name="adj" fmla="val 7000"/>
            </a:avLst>
          </a:prstGeom>
          <a:solidFill>
            <a:srgbClr val="F2F7F3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1005840" y="1965960"/>
            <a:ext cx="2011680" cy="2743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600" b="1">
                <a:solidFill>
                  <a:srgbClr val="1B3D31"/>
                </a:solidFill>
                <a:latin typeface="Arial"/>
              </a:rPr>
              <a:t>Alternatīvas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05840" y="2377440"/>
            <a:ext cx="4297680" cy="41148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250" b="0">
                <a:solidFill>
                  <a:srgbClr val="616F6B"/>
                </a:solidFill>
                <a:latin typeface="Arial"/>
              </a:rPr>
              <a:t>salīdzināt risinājumus, nevis aizstāt institūciju gala izvēli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63640" y="1783080"/>
            <a:ext cx="4892040" cy="1234440"/>
          </a:xfrm>
          <a:prstGeom prst="roundRect">
            <a:avLst>
              <a:gd name="adj" fmla="val 7000"/>
            </a:avLst>
          </a:prstGeom>
          <a:solidFill>
            <a:srgbClr val="F2F7F3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6492240" y="1965960"/>
            <a:ext cx="2011680" cy="2743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600" b="1">
                <a:solidFill>
                  <a:srgbClr val="1B3D31"/>
                </a:solidFill>
                <a:latin typeface="Arial"/>
              </a:rPr>
              <a:t>Troksnis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92240" y="2377440"/>
            <a:ext cx="4297680" cy="41148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250" b="0">
                <a:solidFill>
                  <a:srgbClr val="616F6B"/>
                </a:solidFill>
                <a:latin typeface="Arial"/>
              </a:rPr>
              <a:t>skaidri parādīt dienas periodu, uztvērējus un summāro ietekmi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77240" y="3429000"/>
            <a:ext cx="4892040" cy="1234440"/>
          </a:xfrm>
          <a:prstGeom prst="roundRect">
            <a:avLst>
              <a:gd name="adj" fmla="val 7000"/>
            </a:avLst>
          </a:prstGeom>
          <a:solidFill>
            <a:srgbClr val="F2F7F3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1005840" y="3611880"/>
            <a:ext cx="2011680" cy="2743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600" b="1">
                <a:solidFill>
                  <a:srgbClr val="1B3D31"/>
                </a:solidFill>
                <a:latin typeface="Arial"/>
              </a:rPr>
              <a:t>Gaisa kvalitāte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05840" y="4023360"/>
            <a:ext cx="4297680" cy="41148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250" b="0">
                <a:solidFill>
                  <a:srgbClr val="616F6B"/>
                </a:solidFill>
                <a:latin typeface="Arial"/>
              </a:rPr>
              <a:t>nošķirt fonu, operatora pienesumu un obligātos putekļu kontroles pasākumus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263640" y="3429000"/>
            <a:ext cx="4892040" cy="1234440"/>
          </a:xfrm>
          <a:prstGeom prst="roundRect">
            <a:avLst>
              <a:gd name="adj" fmla="val 7000"/>
            </a:avLst>
          </a:prstGeom>
          <a:solidFill>
            <a:srgbClr val="F2F7F3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6492240" y="3611880"/>
            <a:ext cx="2011680" cy="2743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600" b="1">
                <a:solidFill>
                  <a:srgbClr val="1B3D31"/>
                </a:solidFill>
                <a:latin typeface="Arial"/>
              </a:rPr>
              <a:t>Nosacījumi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92240" y="4023360"/>
            <a:ext cx="4297680" cy="41148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250" b="0">
                <a:solidFill>
                  <a:srgbClr val="616F6B"/>
                </a:solidFill>
                <a:latin typeface="Arial"/>
              </a:rPr>
              <a:t>formulēt īstenojamus pasākumus, nevis vispārīgus solījumus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2788920" y="5230368"/>
            <a:ext cx="6583680" cy="438912"/>
          </a:xfrm>
          <a:prstGeom prst="roundRect">
            <a:avLst>
              <a:gd name="adj" fmla="val 25000"/>
            </a:avLst>
          </a:prstGeom>
          <a:solidFill>
            <a:srgbClr val="EBE2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9728" tIns="18288" rIns="109728" bIns="18288" rtlCol="0" anchor="ctr"/>
          <a:lstStyle/>
          <a:p>
            <a:pPr algn="ctr"/>
            <a:r>
              <a:rPr sz="1300" b="1">
                <a:solidFill>
                  <a:srgbClr val="1B3D31"/>
                </a:solidFill>
                <a:latin typeface="Arial"/>
              </a:rPr>
              <a:t>Princips — dati īsi, pārbaudāmi un sasaistīti ar avotiem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94360" y="6062472"/>
            <a:ext cx="1078992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50" b="0">
                <a:solidFill>
                  <a:srgbClr val="616F6B"/>
                </a:solidFill>
                <a:latin typeface="Arial"/>
              </a:rPr>
              <a:t>Avoti: VVD priekšlikumi; IVN programmas un MK noteikumu Nr. 18 prasības.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46304" cy="6858000"/>
          </a:xfrm>
          <a:prstGeom prst="rect">
            <a:avLst/>
          </a:prstGeom>
          <a:solidFill>
            <a:srgbClr val="2866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146304" y="0"/>
            <a:ext cx="36576" cy="6858000"/>
          </a:xfrm>
          <a:prstGeom prst="rect">
            <a:avLst/>
          </a:prstGeom>
          <a:solidFill>
            <a:srgbClr val="B188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594360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50" b="0">
                <a:solidFill>
                  <a:srgbClr val="616F6B"/>
                </a:solidFill>
                <a:latin typeface="Arial"/>
              </a:rPr>
              <a:t>IVN ziņojuma sabiedriskā apspriešana • smilts atradne «Īves»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384280" y="6446520"/>
            <a:ext cx="32004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00" b="0">
                <a:solidFill>
                  <a:srgbClr val="616F6B"/>
                </a:solidFill>
                <a:latin typeface="Arial"/>
              </a:rPr>
              <a:t>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2920" y="228600"/>
            <a:ext cx="502920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50" b="1">
                <a:solidFill>
                  <a:srgbClr val="616F6B"/>
                </a:solidFill>
                <a:latin typeface="Arial"/>
              </a:rPr>
              <a:t>ALTERNATĪVAS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2920" y="530352"/>
            <a:ext cx="10607040" cy="5029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>
                <a:solidFill>
                  <a:srgbClr val="1B3D31"/>
                </a:solidFill>
                <a:latin typeface="Arial"/>
              </a:rPr>
              <a:t>Alternatīvas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0352" y="1042415"/>
            <a:ext cx="987552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0">
                <a:solidFill>
                  <a:srgbClr val="616F6B"/>
                </a:solidFill>
                <a:latin typeface="Arial"/>
              </a:rPr>
              <a:t>IVN salīdzina ietekmes; gala akceptu un nosacījumus nosaka kompetentās institūcijas.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530352" y="1417320"/>
            <a:ext cx="2103120" cy="32004"/>
          </a:xfrm>
          <a:prstGeom prst="rect">
            <a:avLst/>
          </a:prstGeom>
          <a:solidFill>
            <a:srgbClr val="B188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777240" y="1783080"/>
            <a:ext cx="5349240" cy="1440907"/>
          </a:xfrm>
          <a:prstGeom prst="rect">
            <a:avLst/>
          </a:prstGeom>
          <a:noFill/>
        </p:spPr>
        <p:txBody>
          <a:bodyPr wrap="square" lIns="109728" tIns="73152" rIns="45720">
            <a:spAutoFit/>
          </a:bodyPr>
          <a:lstStyle/>
          <a:p>
            <a:pPr>
              <a:spcAft>
                <a:spcPts val="500"/>
              </a:spcAft>
              <a:defRPr sz="1550">
                <a:solidFill>
                  <a:srgbClr val="242D2B"/>
                </a:solidFill>
                <a:latin typeface="Arial"/>
              </a:defRPr>
            </a:pPr>
            <a:r>
              <a:rPr dirty="0"/>
              <a:t>• </a:t>
            </a:r>
            <a:r>
              <a:rPr dirty="0" err="1"/>
              <a:t>Paredzētais</a:t>
            </a:r>
            <a:r>
              <a:rPr dirty="0"/>
              <a:t> </a:t>
            </a:r>
            <a:r>
              <a:rPr dirty="0" err="1"/>
              <a:t>risinājums</a:t>
            </a:r>
            <a:r>
              <a:rPr dirty="0"/>
              <a:t>: </a:t>
            </a:r>
            <a:r>
              <a:rPr dirty="0" err="1"/>
              <a:t>ieguve</a:t>
            </a:r>
            <a:r>
              <a:rPr dirty="0"/>
              <a:t> bez </a:t>
            </a:r>
            <a:r>
              <a:rPr dirty="0" err="1"/>
              <a:t>materiāla</a:t>
            </a:r>
            <a:r>
              <a:rPr dirty="0"/>
              <a:t> </a:t>
            </a:r>
            <a:r>
              <a:rPr dirty="0" err="1"/>
              <a:t>apstrādes</a:t>
            </a:r>
            <a:endParaRPr dirty="0"/>
          </a:p>
          <a:p>
            <a:pPr>
              <a:spcAft>
                <a:spcPts val="500"/>
              </a:spcAft>
              <a:defRPr sz="1550">
                <a:solidFill>
                  <a:srgbClr val="242D2B"/>
                </a:solidFill>
                <a:latin typeface="Arial"/>
              </a:defRPr>
            </a:pPr>
            <a:r>
              <a:rPr dirty="0"/>
              <a:t>• </a:t>
            </a:r>
            <a:r>
              <a:rPr dirty="0" err="1"/>
              <a:t>Pievedceļš</a:t>
            </a:r>
            <a:r>
              <a:rPr dirty="0"/>
              <a:t>: </a:t>
            </a:r>
            <a:r>
              <a:rPr dirty="0" err="1"/>
              <a:t>savienojums</a:t>
            </a:r>
            <a:r>
              <a:rPr dirty="0"/>
              <a:t> </a:t>
            </a:r>
            <a:r>
              <a:rPr dirty="0" err="1"/>
              <a:t>ar</a:t>
            </a:r>
            <a:r>
              <a:rPr dirty="0"/>
              <a:t> LVM </a:t>
            </a:r>
            <a:r>
              <a:rPr dirty="0" err="1"/>
              <a:t>ceļu</a:t>
            </a:r>
            <a:r>
              <a:rPr dirty="0"/>
              <a:t> «</a:t>
            </a:r>
            <a:r>
              <a:rPr dirty="0" err="1"/>
              <a:t>Luču</a:t>
            </a:r>
            <a:r>
              <a:rPr dirty="0"/>
              <a:t> </a:t>
            </a:r>
            <a:r>
              <a:rPr dirty="0" err="1"/>
              <a:t>dambis</a:t>
            </a:r>
            <a:r>
              <a:rPr dirty="0"/>
              <a:t>» un P113</a:t>
            </a:r>
          </a:p>
          <a:p>
            <a:pPr>
              <a:spcAft>
                <a:spcPts val="500"/>
              </a:spcAft>
              <a:defRPr sz="1550">
                <a:solidFill>
                  <a:srgbClr val="242D2B"/>
                </a:solidFill>
                <a:latin typeface="Arial"/>
              </a:defRPr>
            </a:pPr>
            <a:r>
              <a:rPr dirty="0"/>
              <a:t>• </a:t>
            </a:r>
            <a:r>
              <a:rPr dirty="0" err="1"/>
              <a:t>Nulles</a:t>
            </a:r>
            <a:r>
              <a:rPr dirty="0"/>
              <a:t> </a:t>
            </a:r>
            <a:r>
              <a:rPr dirty="0" err="1"/>
              <a:t>alternatīva</a:t>
            </a:r>
            <a:r>
              <a:rPr dirty="0"/>
              <a:t>: </a:t>
            </a:r>
            <a:r>
              <a:rPr dirty="0" err="1"/>
              <a:t>darbība</a:t>
            </a:r>
            <a:r>
              <a:rPr dirty="0"/>
              <a:t> </a:t>
            </a:r>
            <a:r>
              <a:rPr dirty="0" err="1"/>
              <a:t>netiek</a:t>
            </a:r>
            <a:r>
              <a:rPr dirty="0"/>
              <a:t> </a:t>
            </a:r>
            <a:r>
              <a:rPr dirty="0" err="1"/>
              <a:t>īstenota</a:t>
            </a:r>
            <a:r>
              <a:rPr dirty="0"/>
              <a:t>, bet </a:t>
            </a:r>
            <a:r>
              <a:rPr dirty="0" err="1"/>
              <a:t>krājumi</a:t>
            </a:r>
            <a:r>
              <a:rPr dirty="0"/>
              <a:t> </a:t>
            </a:r>
            <a:r>
              <a:rPr dirty="0" err="1"/>
              <a:t>netiek</a:t>
            </a:r>
            <a:r>
              <a:rPr dirty="0"/>
              <a:t> </a:t>
            </a:r>
            <a:r>
              <a:rPr dirty="0" err="1"/>
              <a:t>izmantoti</a:t>
            </a:r>
            <a:endParaRPr dirty="0"/>
          </a:p>
        </p:txBody>
      </p:sp>
      <p:sp>
        <p:nvSpPr>
          <p:cNvPr id="14" name="TextBox 13"/>
          <p:cNvSpPr txBox="1"/>
          <p:nvPr/>
        </p:nvSpPr>
        <p:spPr>
          <a:xfrm>
            <a:off x="594360" y="6062472"/>
            <a:ext cx="1078992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50" b="0">
                <a:solidFill>
                  <a:srgbClr val="616F6B"/>
                </a:solidFill>
                <a:latin typeface="Arial"/>
              </a:rPr>
              <a:t>Avoti: IVN programma; LVM tehniskie noteikumi; biotopu un putnu ekspertu atzinumi.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1CE13CB-4764-40B7-6D5B-05E67B05EC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9599" y="1606010"/>
            <a:ext cx="4880361" cy="388372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46304" cy="6858000"/>
          </a:xfrm>
          <a:prstGeom prst="rect">
            <a:avLst/>
          </a:prstGeom>
          <a:solidFill>
            <a:srgbClr val="2866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146304" y="0"/>
            <a:ext cx="36576" cy="6858000"/>
          </a:xfrm>
          <a:prstGeom prst="rect">
            <a:avLst/>
          </a:prstGeom>
          <a:solidFill>
            <a:srgbClr val="B188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594360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50" b="0">
                <a:solidFill>
                  <a:srgbClr val="616F6B"/>
                </a:solidFill>
                <a:latin typeface="Arial"/>
              </a:rPr>
              <a:t>IVN ziņojuma sabiedriskā apspriešana • smilts atradne «Īves»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384280" y="6446520"/>
            <a:ext cx="32004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00" b="0">
                <a:solidFill>
                  <a:srgbClr val="616F6B"/>
                </a:solidFill>
                <a:latin typeface="Arial"/>
              </a:rPr>
              <a:t>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2920" y="228600"/>
            <a:ext cx="502920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50" b="1">
                <a:solidFill>
                  <a:srgbClr val="616F6B"/>
                </a:solidFill>
                <a:latin typeface="Arial"/>
              </a:rPr>
              <a:t>DABA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2920" y="530352"/>
            <a:ext cx="10607040" cy="5029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>
                <a:solidFill>
                  <a:srgbClr val="1B3D31"/>
                </a:solidFill>
                <a:latin typeface="Arial"/>
              </a:rPr>
              <a:t>Ietekme uz biotopiem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0352" y="1042415"/>
            <a:ext cx="987552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0">
                <a:solidFill>
                  <a:srgbClr val="616F6B"/>
                </a:solidFill>
                <a:latin typeface="Arial"/>
              </a:rPr>
              <a:t>Teritorijā īpaši aizsargājami biotopi nav konstatēti, bet tie atrodas tuvumā.</a:t>
            </a:r>
          </a:p>
        </p:txBody>
      </p:sp>
      <p:sp>
        <p:nvSpPr>
          <p:cNvPr id="10" name="Rectangle 9"/>
          <p:cNvSpPr/>
          <p:nvPr/>
        </p:nvSpPr>
        <p:spPr>
          <a:xfrm>
            <a:off x="530352" y="1417320"/>
            <a:ext cx="2103120" cy="32004"/>
          </a:xfrm>
          <a:prstGeom prst="rect">
            <a:avLst/>
          </a:prstGeom>
          <a:solidFill>
            <a:srgbClr val="B188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Picture 10" descr="bio_map_cro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3640" y="1371600"/>
            <a:ext cx="5074920" cy="4389120"/>
          </a:xfrm>
          <a:prstGeom prst="rect">
            <a:avLst/>
          </a:prstGeom>
          <a:ln w="12700">
            <a:solidFill>
              <a:srgbClr val="C8D6CF"/>
            </a:solidFill>
          </a:ln>
        </p:spPr>
      </p:pic>
      <p:sp>
        <p:nvSpPr>
          <p:cNvPr id="12" name="TextBox 11"/>
          <p:cNvSpPr txBox="1"/>
          <p:nvPr/>
        </p:nvSpPr>
        <p:spPr>
          <a:xfrm>
            <a:off x="777240" y="1828800"/>
            <a:ext cx="4937760" cy="1697388"/>
          </a:xfrm>
          <a:prstGeom prst="rect">
            <a:avLst/>
          </a:prstGeom>
          <a:noFill/>
        </p:spPr>
        <p:txBody>
          <a:bodyPr wrap="square" lIns="109728" tIns="73152" rIns="45720">
            <a:spAutoFit/>
          </a:bodyPr>
          <a:lstStyle/>
          <a:p>
            <a:pPr>
              <a:spcAft>
                <a:spcPts val="500"/>
              </a:spcAft>
              <a:defRPr sz="1500">
                <a:solidFill>
                  <a:srgbClr val="242D2B"/>
                </a:solidFill>
                <a:latin typeface="Arial"/>
              </a:defRPr>
            </a:pPr>
            <a:r>
              <a:rPr dirty="0"/>
              <a:t>• </a:t>
            </a:r>
            <a:r>
              <a:rPr dirty="0" err="1"/>
              <a:t>Piegulošās</a:t>
            </a:r>
            <a:r>
              <a:rPr dirty="0"/>
              <a:t> </a:t>
            </a:r>
            <a:r>
              <a:rPr dirty="0" err="1"/>
              <a:t>teritorijās</a:t>
            </a:r>
            <a:r>
              <a:rPr dirty="0"/>
              <a:t> </a:t>
            </a:r>
            <a:r>
              <a:rPr dirty="0" err="1"/>
              <a:t>jāsaudzē</a:t>
            </a:r>
            <a:r>
              <a:rPr dirty="0"/>
              <a:t> ES </a:t>
            </a:r>
            <a:r>
              <a:rPr dirty="0" err="1"/>
              <a:t>nozīmes</a:t>
            </a:r>
            <a:r>
              <a:rPr dirty="0"/>
              <a:t> </a:t>
            </a:r>
            <a:r>
              <a:rPr dirty="0" err="1"/>
              <a:t>meža</a:t>
            </a:r>
            <a:r>
              <a:rPr dirty="0"/>
              <a:t> </a:t>
            </a:r>
            <a:r>
              <a:rPr dirty="0" err="1"/>
              <a:t>biotopi</a:t>
            </a:r>
            <a:endParaRPr dirty="0"/>
          </a:p>
          <a:p>
            <a:pPr>
              <a:spcAft>
                <a:spcPts val="500"/>
              </a:spcAft>
              <a:defRPr sz="1500">
                <a:solidFill>
                  <a:srgbClr val="242D2B"/>
                </a:solidFill>
                <a:latin typeface="Arial"/>
              </a:defRPr>
            </a:pPr>
            <a:r>
              <a:rPr dirty="0"/>
              <a:t>• </a:t>
            </a:r>
            <a:r>
              <a:rPr dirty="0" err="1"/>
              <a:t>Karjera</a:t>
            </a:r>
            <a:r>
              <a:rPr dirty="0"/>
              <a:t> </a:t>
            </a:r>
            <a:r>
              <a:rPr dirty="0" err="1"/>
              <a:t>infrastruktūru</a:t>
            </a:r>
            <a:r>
              <a:rPr dirty="0"/>
              <a:t> </a:t>
            </a:r>
            <a:r>
              <a:rPr dirty="0" err="1"/>
              <a:t>nevirzīt</a:t>
            </a:r>
            <a:r>
              <a:rPr dirty="0"/>
              <a:t> </a:t>
            </a:r>
            <a:r>
              <a:rPr dirty="0" err="1"/>
              <a:t>caur</a:t>
            </a:r>
            <a:r>
              <a:rPr dirty="0"/>
              <a:t> ES </a:t>
            </a:r>
            <a:r>
              <a:rPr dirty="0" err="1"/>
              <a:t>biotopiem</a:t>
            </a:r>
            <a:endParaRPr dirty="0"/>
          </a:p>
          <a:p>
            <a:pPr>
              <a:spcAft>
                <a:spcPts val="500"/>
              </a:spcAft>
              <a:defRPr sz="1500">
                <a:solidFill>
                  <a:srgbClr val="242D2B"/>
                </a:solidFill>
                <a:latin typeface="Arial"/>
              </a:defRPr>
            </a:pPr>
            <a:r>
              <a:rPr dirty="0"/>
              <a:t>• </a:t>
            </a:r>
            <a:r>
              <a:rPr dirty="0" err="1"/>
              <a:t>Neaizskart</a:t>
            </a:r>
            <a:r>
              <a:rPr dirty="0"/>
              <a:t> </a:t>
            </a:r>
            <a:r>
              <a:rPr dirty="0" err="1"/>
              <a:t>bioloģiski</a:t>
            </a:r>
            <a:r>
              <a:rPr dirty="0"/>
              <a:t> </a:t>
            </a:r>
            <a:r>
              <a:rPr dirty="0" err="1"/>
              <a:t>vecos</a:t>
            </a:r>
            <a:r>
              <a:rPr dirty="0"/>
              <a:t> kokus un </a:t>
            </a:r>
            <a:r>
              <a:rPr dirty="0" err="1"/>
              <a:t>citas</a:t>
            </a:r>
            <a:r>
              <a:rPr dirty="0"/>
              <a:t> </a:t>
            </a:r>
            <a:r>
              <a:rPr dirty="0" err="1"/>
              <a:t>dabas</a:t>
            </a:r>
            <a:r>
              <a:rPr dirty="0"/>
              <a:t> </a:t>
            </a:r>
            <a:r>
              <a:rPr dirty="0" err="1"/>
              <a:t>vērtības</a:t>
            </a:r>
            <a:endParaRPr dirty="0"/>
          </a:p>
          <a:p>
            <a:pPr>
              <a:spcAft>
                <a:spcPts val="500"/>
              </a:spcAft>
              <a:defRPr sz="1500">
                <a:solidFill>
                  <a:srgbClr val="242D2B"/>
                </a:solidFill>
                <a:latin typeface="Arial"/>
              </a:defRPr>
            </a:pPr>
            <a:r>
              <a:rPr dirty="0"/>
              <a:t>• </a:t>
            </a:r>
            <a:r>
              <a:rPr dirty="0" err="1"/>
              <a:t>Putekļu</a:t>
            </a:r>
            <a:r>
              <a:rPr lang="lv-LV" dirty="0"/>
              <a:t> un</a:t>
            </a:r>
            <a:r>
              <a:rPr dirty="0"/>
              <a:t> </a:t>
            </a:r>
            <a:r>
              <a:rPr dirty="0" err="1"/>
              <a:t>trokšņa</a:t>
            </a:r>
            <a:r>
              <a:rPr dirty="0"/>
              <a:t> </a:t>
            </a:r>
            <a:r>
              <a:rPr dirty="0" err="1"/>
              <a:t>kontrole</a:t>
            </a:r>
            <a:r>
              <a:rPr dirty="0"/>
              <a:t> </a:t>
            </a:r>
            <a:r>
              <a:rPr dirty="0" err="1"/>
              <a:t>ir</a:t>
            </a:r>
            <a:r>
              <a:rPr dirty="0"/>
              <a:t> </a:t>
            </a:r>
            <a:r>
              <a:rPr dirty="0" err="1"/>
              <a:t>obligāta</a:t>
            </a:r>
            <a:endParaRPr dirty="0"/>
          </a:p>
        </p:txBody>
      </p:sp>
      <p:sp>
        <p:nvSpPr>
          <p:cNvPr id="13" name="Rounded Rectangle 12"/>
          <p:cNvSpPr/>
          <p:nvPr/>
        </p:nvSpPr>
        <p:spPr>
          <a:xfrm>
            <a:off x="868680" y="4800600"/>
            <a:ext cx="5029200" cy="438912"/>
          </a:xfrm>
          <a:prstGeom prst="roundRect">
            <a:avLst>
              <a:gd name="adj" fmla="val 25000"/>
            </a:avLst>
          </a:prstGeom>
          <a:solidFill>
            <a:srgbClr val="EBE2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9728" tIns="18288" rIns="109728" bIns="18288" rtlCol="0" anchor="ctr"/>
          <a:lstStyle/>
          <a:p>
            <a:pPr algn="ctr"/>
            <a:r>
              <a:rPr sz="1250" b="1" dirty="0" err="1">
                <a:solidFill>
                  <a:srgbClr val="1B3D31"/>
                </a:solidFill>
                <a:latin typeface="Arial"/>
              </a:rPr>
              <a:t>Secinājums</a:t>
            </a:r>
            <a:r>
              <a:rPr sz="1250" b="1" dirty="0">
                <a:solidFill>
                  <a:srgbClr val="1B3D31"/>
                </a:solidFill>
                <a:latin typeface="Arial"/>
              </a:rPr>
              <a:t>: </a:t>
            </a:r>
            <a:r>
              <a:rPr sz="1250" b="1" dirty="0" err="1">
                <a:solidFill>
                  <a:srgbClr val="1B3D31"/>
                </a:solidFill>
                <a:latin typeface="Arial"/>
              </a:rPr>
              <a:t>ietekme</a:t>
            </a:r>
            <a:r>
              <a:rPr sz="1250" b="1" dirty="0">
                <a:solidFill>
                  <a:srgbClr val="1B3D31"/>
                </a:solidFill>
                <a:latin typeface="Arial"/>
              </a:rPr>
              <a:t> </a:t>
            </a:r>
            <a:r>
              <a:rPr sz="1250" b="1" dirty="0" err="1">
                <a:solidFill>
                  <a:srgbClr val="1B3D31"/>
                </a:solidFill>
                <a:latin typeface="Arial"/>
              </a:rPr>
              <a:t>pārvaldāma</a:t>
            </a:r>
            <a:r>
              <a:rPr sz="1250" b="1" dirty="0">
                <a:solidFill>
                  <a:srgbClr val="1B3D31"/>
                </a:solidFill>
                <a:latin typeface="Arial"/>
              </a:rPr>
              <a:t>, ja </a:t>
            </a:r>
            <a:r>
              <a:rPr sz="1250" b="1" dirty="0" err="1">
                <a:solidFill>
                  <a:srgbClr val="1B3D31"/>
                </a:solidFill>
                <a:latin typeface="Arial"/>
              </a:rPr>
              <a:t>ievēro</a:t>
            </a:r>
            <a:r>
              <a:rPr sz="1250" b="1" dirty="0">
                <a:solidFill>
                  <a:srgbClr val="1B3D31"/>
                </a:solidFill>
                <a:latin typeface="Arial"/>
              </a:rPr>
              <a:t> </a:t>
            </a:r>
            <a:r>
              <a:rPr sz="1250" b="1" dirty="0" err="1">
                <a:solidFill>
                  <a:srgbClr val="1B3D31"/>
                </a:solidFill>
                <a:latin typeface="Arial"/>
              </a:rPr>
              <a:t>eksperta</a:t>
            </a:r>
            <a:r>
              <a:rPr sz="1250" b="1" dirty="0">
                <a:solidFill>
                  <a:srgbClr val="1B3D31"/>
                </a:solidFill>
                <a:latin typeface="Arial"/>
              </a:rPr>
              <a:t> </a:t>
            </a:r>
            <a:r>
              <a:rPr sz="1250" b="1" dirty="0" err="1">
                <a:solidFill>
                  <a:srgbClr val="1B3D31"/>
                </a:solidFill>
                <a:latin typeface="Arial"/>
              </a:rPr>
              <a:t>nosacījumus</a:t>
            </a:r>
            <a:endParaRPr sz="1250" b="1" dirty="0">
              <a:solidFill>
                <a:srgbClr val="1B3D31"/>
              </a:solidFill>
              <a:latin typeface="Arial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94360" y="6062472"/>
            <a:ext cx="1078992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50" b="0">
                <a:solidFill>
                  <a:srgbClr val="616F6B"/>
                </a:solidFill>
                <a:latin typeface="Arial"/>
              </a:rPr>
              <a:t>Avoti: Biotopu eksperta atzinums; DDPS OZOLS kartogrāfiskais pielikums; IVN programma.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46304" cy="6858000"/>
          </a:xfrm>
          <a:prstGeom prst="rect">
            <a:avLst/>
          </a:prstGeom>
          <a:solidFill>
            <a:srgbClr val="2866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146304" y="0"/>
            <a:ext cx="36576" cy="6858000"/>
          </a:xfrm>
          <a:prstGeom prst="rect">
            <a:avLst/>
          </a:prstGeom>
          <a:solidFill>
            <a:srgbClr val="B188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594360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50" b="0">
                <a:solidFill>
                  <a:srgbClr val="616F6B"/>
                </a:solidFill>
                <a:latin typeface="Arial"/>
              </a:rPr>
              <a:t>IVN ziņojuma sabiedriskā apspriešana • smilts atradne «Īves»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384280" y="6446520"/>
            <a:ext cx="32004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00" b="0">
                <a:solidFill>
                  <a:srgbClr val="616F6B"/>
                </a:solidFill>
                <a:latin typeface="Arial"/>
              </a:rPr>
              <a:t>9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2920" y="228600"/>
            <a:ext cx="502920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50" b="1">
                <a:solidFill>
                  <a:srgbClr val="616F6B"/>
                </a:solidFill>
                <a:latin typeface="Arial"/>
              </a:rPr>
              <a:t>DABA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2920" y="530352"/>
            <a:ext cx="10607040" cy="5029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>
                <a:solidFill>
                  <a:srgbClr val="1B3D31"/>
                </a:solidFill>
                <a:latin typeface="Arial"/>
              </a:rPr>
              <a:t>Ietekme uz sugām un dzīvotnēm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0352" y="1042415"/>
            <a:ext cx="987552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0">
                <a:solidFill>
                  <a:srgbClr val="616F6B"/>
                </a:solidFill>
                <a:latin typeface="Arial"/>
              </a:rPr>
              <a:t>Galvenais piesardzības jautājums — putnu ligzdošanas sezona un rekultivācijas rezultāts.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530352" y="1417320"/>
            <a:ext cx="2103120" cy="32004"/>
          </a:xfrm>
          <a:prstGeom prst="rect">
            <a:avLst/>
          </a:prstGeom>
          <a:solidFill>
            <a:srgbClr val="B188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Picture 10" descr="bird_map_cro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6520" y="1600200"/>
            <a:ext cx="5074920" cy="3044952"/>
          </a:xfrm>
          <a:prstGeom prst="rect">
            <a:avLst/>
          </a:prstGeom>
          <a:ln w="12700">
            <a:solidFill>
              <a:srgbClr val="C8D6CF"/>
            </a:solidFill>
          </a:ln>
        </p:spPr>
      </p:pic>
      <p:sp>
        <p:nvSpPr>
          <p:cNvPr id="12" name="Rounded Rectangle 11"/>
          <p:cNvSpPr/>
          <p:nvPr/>
        </p:nvSpPr>
        <p:spPr>
          <a:xfrm>
            <a:off x="777240" y="1874519"/>
            <a:ext cx="2148840" cy="1051560"/>
          </a:xfrm>
          <a:prstGeom prst="roundRect">
            <a:avLst>
              <a:gd name="adj" fmla="val 7000"/>
            </a:avLst>
          </a:prstGeom>
          <a:solidFill>
            <a:srgbClr val="F2F7F3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914400" y="1993391"/>
            <a:ext cx="187452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800" b="1">
                <a:solidFill>
                  <a:srgbClr val="1B3D31"/>
                </a:solidFill>
                <a:latin typeface="Arial"/>
              </a:rPr>
              <a:t>1.08.–31.03.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86968" y="2377439"/>
            <a:ext cx="1929384" cy="502919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050" b="0">
                <a:solidFill>
                  <a:srgbClr val="616F6B"/>
                </a:solidFill>
                <a:latin typeface="Arial"/>
              </a:rPr>
              <a:t>ieteicamais periods atmežošanai un apauguma novākšanai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3154680" y="1874519"/>
            <a:ext cx="2148840" cy="1051560"/>
          </a:xfrm>
          <a:prstGeom prst="roundRect">
            <a:avLst>
              <a:gd name="adj" fmla="val 7000"/>
            </a:avLst>
          </a:prstGeom>
          <a:solidFill>
            <a:srgbClr val="F2F7F3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3291840" y="1993391"/>
            <a:ext cx="187452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2400" b="1">
                <a:solidFill>
                  <a:srgbClr val="1B3D31"/>
                </a:solidFill>
                <a:latin typeface="Arial"/>
              </a:rPr>
              <a:t>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264408" y="2377439"/>
            <a:ext cx="1929384" cy="502919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050" b="0">
                <a:solidFill>
                  <a:srgbClr val="616F6B"/>
                </a:solidFill>
                <a:latin typeface="Arial"/>
              </a:rPr>
              <a:t>lielās putnu ligzdas apsekojumos nav konstatētas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77240" y="3429000"/>
            <a:ext cx="5120640" cy="1508760"/>
          </a:xfrm>
          <a:prstGeom prst="rect">
            <a:avLst/>
          </a:prstGeom>
          <a:noFill/>
        </p:spPr>
        <p:txBody>
          <a:bodyPr wrap="square" lIns="109728" tIns="73152" rIns="45720">
            <a:spAutoFit/>
          </a:bodyPr>
          <a:lstStyle/>
          <a:p>
            <a:pPr>
              <a:spcAft>
                <a:spcPts val="500"/>
              </a:spcAft>
              <a:defRPr sz="1450">
                <a:solidFill>
                  <a:srgbClr val="242D2B"/>
                </a:solidFill>
                <a:latin typeface="Arial"/>
              </a:defRPr>
            </a:pPr>
            <a:r>
              <a:t>• Atmežošanu neveikt aktīvajā ligzdošanas sezonā</a:t>
            </a:r>
          </a:p>
          <a:p>
            <a:pPr>
              <a:spcAft>
                <a:spcPts val="500"/>
              </a:spcAft>
              <a:defRPr sz="1450">
                <a:solidFill>
                  <a:srgbClr val="242D2B"/>
                </a:solidFill>
                <a:latin typeface="Arial"/>
              </a:defRPr>
            </a:pPr>
            <a:r>
              <a:t>• Nepieļaut putnu masveidīgu pulcēšanos pēc rekultivācijas</a:t>
            </a:r>
          </a:p>
          <a:p>
            <a:pPr>
              <a:spcAft>
                <a:spcPts val="500"/>
              </a:spcAft>
              <a:defRPr sz="1450">
                <a:solidFill>
                  <a:srgbClr val="242D2B"/>
                </a:solidFill>
                <a:latin typeface="Arial"/>
              </a:defRPr>
            </a:pPr>
            <a:r>
              <a:t>• Putnu atbaidīšanas / apsaimniekošanas risinājumi iesniedzami CAA viedoklim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94360" y="6062472"/>
            <a:ext cx="1078992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50" b="0">
                <a:solidFill>
                  <a:srgbClr val="616F6B"/>
                </a:solidFill>
                <a:latin typeface="Arial"/>
              </a:rPr>
              <a:t>Avoti: Ornitologa eksperta atzinums; CAA rekomendācijas; IVN ziņojuma sugu sadaļa.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46304" cy="6858000"/>
          </a:xfrm>
          <a:prstGeom prst="rect">
            <a:avLst/>
          </a:prstGeom>
          <a:solidFill>
            <a:srgbClr val="2866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146304" y="0"/>
            <a:ext cx="36576" cy="6858000"/>
          </a:xfrm>
          <a:prstGeom prst="rect">
            <a:avLst/>
          </a:prstGeom>
          <a:solidFill>
            <a:srgbClr val="B188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594360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50" b="0">
                <a:solidFill>
                  <a:srgbClr val="616F6B"/>
                </a:solidFill>
                <a:latin typeface="Arial"/>
              </a:rPr>
              <a:t>IVN ziņojuma sabiedriskā apspriešana • smilts atradne «Īves»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384280" y="6446520"/>
            <a:ext cx="32004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00" b="0">
                <a:solidFill>
                  <a:srgbClr val="616F6B"/>
                </a:solidFill>
                <a:latin typeface="Arial"/>
              </a:rPr>
              <a:t>10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2920" y="228600"/>
            <a:ext cx="502920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50" b="1">
                <a:solidFill>
                  <a:srgbClr val="616F6B"/>
                </a:solidFill>
                <a:latin typeface="Arial"/>
              </a:rPr>
              <a:t>ŪDENS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2920" y="530352"/>
            <a:ext cx="10607040" cy="5029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>
                <a:solidFill>
                  <a:srgbClr val="1B3D31"/>
                </a:solidFill>
                <a:latin typeface="Arial"/>
              </a:rPr>
              <a:t>Hidroloģiskie apstākļi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0352" y="1042415"/>
            <a:ext cx="987552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0">
                <a:solidFill>
                  <a:srgbClr val="616F6B"/>
                </a:solidFill>
                <a:latin typeface="Arial"/>
              </a:rPr>
              <a:t>Ieguve plānota bez ūdens novadīšanas ārpus karjera un bez gruntsūdens pazemināšanas.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530352" y="1417320"/>
            <a:ext cx="2103120" cy="32004"/>
          </a:xfrm>
          <a:prstGeom prst="rect">
            <a:avLst/>
          </a:prstGeom>
          <a:solidFill>
            <a:srgbClr val="B188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ounded Rectangle 10"/>
          <p:cNvSpPr/>
          <p:nvPr/>
        </p:nvSpPr>
        <p:spPr>
          <a:xfrm>
            <a:off x="777240" y="1828800"/>
            <a:ext cx="2286000" cy="1097280"/>
          </a:xfrm>
          <a:prstGeom prst="roundRect">
            <a:avLst>
              <a:gd name="adj" fmla="val 7000"/>
            </a:avLst>
          </a:prstGeom>
          <a:solidFill>
            <a:srgbClr val="F2F7F3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914400" y="1947672"/>
            <a:ext cx="201168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2200" b="1">
                <a:solidFill>
                  <a:srgbClr val="1B3D31"/>
                </a:solidFill>
                <a:latin typeface="Arial"/>
              </a:rPr>
              <a:t>1,3–1,5 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86968" y="2331720"/>
            <a:ext cx="2066543" cy="5486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050" b="0">
                <a:solidFill>
                  <a:srgbClr val="616F6B"/>
                </a:solidFill>
                <a:latin typeface="Arial"/>
              </a:rPr>
              <a:t>gruntsūdens līmenis no zemes virsmas izpētes laikā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291840" y="1828800"/>
            <a:ext cx="2286000" cy="1097280"/>
          </a:xfrm>
          <a:prstGeom prst="roundRect">
            <a:avLst>
              <a:gd name="adj" fmla="val 7000"/>
            </a:avLst>
          </a:prstGeom>
          <a:solidFill>
            <a:srgbClr val="F2F7F3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3429000" y="1947672"/>
            <a:ext cx="201168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2300" b="1">
                <a:solidFill>
                  <a:srgbClr val="1B3D31"/>
                </a:solidFill>
                <a:latin typeface="Arial"/>
              </a:rPr>
              <a:t>~100 m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401568" y="2331720"/>
            <a:ext cx="2066543" cy="5486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050" b="0">
                <a:solidFill>
                  <a:srgbClr val="616F6B"/>
                </a:solidFill>
                <a:latin typeface="Arial"/>
              </a:rPr>
              <a:t>galvenā iespējamās ietekmes zona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806440" y="1828800"/>
            <a:ext cx="2286000" cy="1097280"/>
          </a:xfrm>
          <a:prstGeom prst="roundRect">
            <a:avLst>
              <a:gd name="adj" fmla="val 7000"/>
            </a:avLst>
          </a:prstGeom>
          <a:solidFill>
            <a:srgbClr val="F2F7F3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5943600" y="1947672"/>
            <a:ext cx="201168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2400" b="1">
                <a:solidFill>
                  <a:srgbClr val="1B3D31"/>
                </a:solidFill>
                <a:latin typeface="Arial"/>
              </a:rPr>
              <a:t>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916168" y="2331720"/>
            <a:ext cx="2066543" cy="5486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050" b="0">
                <a:solidFill>
                  <a:srgbClr val="616F6B"/>
                </a:solidFill>
                <a:latin typeface="Arial"/>
              </a:rPr>
              <a:t>ūdens novadīšana ārpus karjera nav paredzēta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503920" y="1737360"/>
            <a:ext cx="2651760" cy="3291840"/>
          </a:xfrm>
          <a:prstGeom prst="roundRect">
            <a:avLst>
              <a:gd name="adj" fmla="val 7000"/>
            </a:avLst>
          </a:prstGeom>
          <a:solidFill>
            <a:srgbClr val="E5EFE8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8796528" y="2011680"/>
            <a:ext cx="2103120" cy="36576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800" b="1">
                <a:solidFill>
                  <a:srgbClr val="1B3D31"/>
                </a:solidFill>
                <a:latin typeface="Arial"/>
              </a:rPr>
              <a:t>Slēgts ūdens cikls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732520" y="2606040"/>
            <a:ext cx="2148840" cy="1874519"/>
          </a:xfrm>
          <a:prstGeom prst="rect">
            <a:avLst/>
          </a:prstGeom>
          <a:noFill/>
        </p:spPr>
        <p:txBody>
          <a:bodyPr wrap="square" lIns="109728" tIns="73152" rIns="45720">
            <a:spAutoFit/>
          </a:bodyPr>
          <a:lstStyle/>
          <a:p>
            <a:pPr>
              <a:spcAft>
                <a:spcPts val="500"/>
              </a:spcAft>
              <a:defRPr sz="1220">
                <a:solidFill>
                  <a:srgbClr val="242D2B"/>
                </a:solidFill>
                <a:latin typeface="Arial"/>
              </a:defRPr>
            </a:pPr>
            <a:r>
              <a:t>• Atūdeņošanas ūdens pašteces ceļā atgriežas karjera ūdenstilpē</a:t>
            </a:r>
          </a:p>
          <a:p>
            <a:pPr>
              <a:spcAft>
                <a:spcPts val="500"/>
              </a:spcAft>
              <a:defRPr sz="1220">
                <a:solidFill>
                  <a:srgbClr val="242D2B"/>
                </a:solidFill>
                <a:latin typeface="Arial"/>
              </a:defRPr>
            </a:pPr>
            <a:r>
              <a:t>• Degvielas un eļļu noplūžu novēršana ar absorbentiem un darba kārtībā esošu tehniku</a:t>
            </a:r>
          </a:p>
          <a:p>
            <a:pPr>
              <a:spcAft>
                <a:spcPts val="500"/>
              </a:spcAft>
              <a:defRPr sz="1220">
                <a:solidFill>
                  <a:srgbClr val="242D2B"/>
                </a:solidFill>
                <a:latin typeface="Arial"/>
              </a:defRPr>
            </a:pPr>
            <a:r>
              <a:t>• Meliorācijas sistēmu funkcionalitāte saglabājama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1325880" y="4846320"/>
            <a:ext cx="6217920" cy="438912"/>
          </a:xfrm>
          <a:prstGeom prst="roundRect">
            <a:avLst>
              <a:gd name="adj" fmla="val 25000"/>
            </a:avLst>
          </a:prstGeom>
          <a:solidFill>
            <a:srgbClr val="EBE2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9728" tIns="18288" rIns="109728" bIns="18288" rtlCol="0" anchor="ctr"/>
          <a:lstStyle/>
          <a:p>
            <a:pPr algn="ctr"/>
            <a:r>
              <a:rPr sz="1250" b="1">
                <a:solidFill>
                  <a:srgbClr val="1B3D31"/>
                </a:solidFill>
                <a:latin typeface="Arial"/>
              </a:rPr>
              <a:t>Secinājums: ietekme vērtēta kā lokāla un nebūtiska līdz neliela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94360" y="6062472"/>
            <a:ext cx="1078992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50" b="0">
                <a:solidFill>
                  <a:srgbClr val="616F6B"/>
                </a:solidFill>
                <a:latin typeface="Arial"/>
              </a:rPr>
              <a:t>Avoti: Hidroģeologa eksperta atzinums; ģeoloģiskās izpētes pārskats; IVN ziņojums.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46304" cy="6858000"/>
          </a:xfrm>
          <a:prstGeom prst="rect">
            <a:avLst/>
          </a:prstGeom>
          <a:solidFill>
            <a:srgbClr val="2866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146304" y="0"/>
            <a:ext cx="36576" cy="6858000"/>
          </a:xfrm>
          <a:prstGeom prst="rect">
            <a:avLst/>
          </a:prstGeom>
          <a:solidFill>
            <a:srgbClr val="B188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594360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50" b="0">
                <a:solidFill>
                  <a:srgbClr val="616F6B"/>
                </a:solidFill>
                <a:latin typeface="Arial"/>
              </a:rPr>
              <a:t>IVN ziņojuma sabiedriskā apspriešana • smilts atradne «Īves»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384280" y="6446520"/>
            <a:ext cx="32004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00" b="0">
                <a:solidFill>
                  <a:srgbClr val="616F6B"/>
                </a:solidFill>
                <a:latin typeface="Arial"/>
              </a:rPr>
              <a:t>11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2920" y="228600"/>
            <a:ext cx="502920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50" b="1">
                <a:solidFill>
                  <a:srgbClr val="616F6B"/>
                </a:solidFill>
                <a:latin typeface="Arial"/>
              </a:rPr>
              <a:t>EMISIJAS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2920" y="530352"/>
            <a:ext cx="10607040" cy="5029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>
                <a:solidFill>
                  <a:srgbClr val="1B3D31"/>
                </a:solidFill>
                <a:latin typeface="Arial"/>
              </a:rPr>
              <a:t>Trokšņa un gaisa novērtējums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0352" y="1042415"/>
            <a:ext cx="987552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0">
                <a:solidFill>
                  <a:srgbClr val="616F6B"/>
                </a:solidFill>
                <a:latin typeface="Arial"/>
              </a:rPr>
              <a:t>Abas ietekmes ir saistītas ar darba laiku, tehniku, transportu un ceļu uzturēšanu.</a:t>
            </a:r>
          </a:p>
        </p:txBody>
      </p:sp>
      <p:sp>
        <p:nvSpPr>
          <p:cNvPr id="10" name="Rectangle 9"/>
          <p:cNvSpPr/>
          <p:nvPr/>
        </p:nvSpPr>
        <p:spPr>
          <a:xfrm>
            <a:off x="530352" y="1417320"/>
            <a:ext cx="2103120" cy="32004"/>
          </a:xfrm>
          <a:prstGeom prst="rect">
            <a:avLst/>
          </a:prstGeom>
          <a:solidFill>
            <a:srgbClr val="B188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ounded Rectangle 10"/>
          <p:cNvSpPr/>
          <p:nvPr/>
        </p:nvSpPr>
        <p:spPr>
          <a:xfrm>
            <a:off x="822960" y="1874519"/>
            <a:ext cx="4800600" cy="2926080"/>
          </a:xfrm>
          <a:prstGeom prst="roundRect">
            <a:avLst>
              <a:gd name="adj" fmla="val 7000"/>
            </a:avLst>
          </a:prstGeom>
          <a:solidFill>
            <a:srgbClr val="F2F7F3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1097280" y="2148840"/>
            <a:ext cx="2103120" cy="36576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900" b="1">
                <a:solidFill>
                  <a:srgbClr val="1B3D31"/>
                </a:solidFill>
                <a:latin typeface="Arial"/>
              </a:rPr>
              <a:t>Gaisa kvalitāte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97280" y="2697480"/>
            <a:ext cx="4069080" cy="1417320"/>
          </a:xfrm>
          <a:prstGeom prst="rect">
            <a:avLst/>
          </a:prstGeom>
          <a:noFill/>
        </p:spPr>
        <p:txBody>
          <a:bodyPr wrap="square" lIns="109728" tIns="73152" rIns="45720">
            <a:spAutoFit/>
          </a:bodyPr>
          <a:lstStyle/>
          <a:p>
            <a:pPr>
              <a:spcAft>
                <a:spcPts val="500"/>
              </a:spcAft>
              <a:defRPr sz="1400">
                <a:solidFill>
                  <a:srgbClr val="242D2B"/>
                </a:solidFill>
                <a:latin typeface="Arial"/>
              </a:defRPr>
            </a:pPr>
            <a:r>
              <a:t>• Fons — zem robežlielumiem</a:t>
            </a:r>
          </a:p>
          <a:p>
            <a:pPr>
              <a:spcAft>
                <a:spcPts val="500"/>
              </a:spcAft>
              <a:defRPr sz="1400">
                <a:solidFill>
                  <a:srgbClr val="242D2B"/>
                </a:solidFill>
                <a:latin typeface="Arial"/>
              </a:defRPr>
            </a:pPr>
            <a:r>
              <a:t>• Galvenais risks — neasfaltēto ceļu putēšana sausā laikā</a:t>
            </a:r>
          </a:p>
          <a:p>
            <a:pPr>
              <a:spcAft>
                <a:spcPts val="500"/>
              </a:spcAft>
              <a:defRPr sz="1400">
                <a:solidFill>
                  <a:srgbClr val="242D2B"/>
                </a:solidFill>
                <a:latin typeface="Arial"/>
              </a:defRPr>
            </a:pPr>
            <a:r>
              <a:t>• Kontrole: mitrināšana, ātrums, kravu pārsegšana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400800" y="1874519"/>
            <a:ext cx="4800600" cy="2926080"/>
          </a:xfrm>
          <a:prstGeom prst="roundRect">
            <a:avLst>
              <a:gd name="adj" fmla="val 7000"/>
            </a:avLst>
          </a:prstGeom>
          <a:solidFill>
            <a:srgbClr val="F2F7F3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6675120" y="2148840"/>
            <a:ext cx="2103120" cy="36576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900" b="1">
                <a:solidFill>
                  <a:srgbClr val="1B3D31"/>
                </a:solidFill>
                <a:latin typeface="Arial"/>
              </a:rPr>
              <a:t>Troksnis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675120" y="2697480"/>
            <a:ext cx="4069080" cy="1417320"/>
          </a:xfrm>
          <a:prstGeom prst="rect">
            <a:avLst/>
          </a:prstGeom>
          <a:noFill/>
        </p:spPr>
        <p:txBody>
          <a:bodyPr wrap="square" lIns="109728" tIns="73152" rIns="45720">
            <a:spAutoFit/>
          </a:bodyPr>
          <a:lstStyle/>
          <a:p>
            <a:pPr>
              <a:spcAft>
                <a:spcPts val="500"/>
              </a:spcAft>
              <a:defRPr sz="1400">
                <a:solidFill>
                  <a:srgbClr val="242D2B"/>
                </a:solidFill>
                <a:latin typeface="Arial"/>
              </a:defRPr>
            </a:pPr>
            <a:r>
              <a:t>• Vērtēts dienas periods 08.00–18.00</a:t>
            </a:r>
          </a:p>
          <a:p>
            <a:pPr>
              <a:spcAft>
                <a:spcPts val="500"/>
              </a:spcAft>
              <a:defRPr sz="1400">
                <a:solidFill>
                  <a:srgbClr val="242D2B"/>
                </a:solidFill>
                <a:latin typeface="Arial"/>
              </a:defRPr>
            </a:pPr>
            <a:r>
              <a:t>• Tuvākie uztvērēji: «Mežzīles» un «Jaunzemji»</a:t>
            </a:r>
          </a:p>
          <a:p>
            <a:pPr>
              <a:spcAft>
                <a:spcPts val="500"/>
              </a:spcAft>
              <a:defRPr sz="1400">
                <a:solidFill>
                  <a:srgbClr val="242D2B"/>
                </a:solidFill>
                <a:latin typeface="Arial"/>
              </a:defRPr>
            </a:pPr>
            <a:r>
              <a:t>• Robežlielumu pārsniegumi nav konstatēti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286000" y="5257800"/>
            <a:ext cx="7680960" cy="438912"/>
          </a:xfrm>
          <a:prstGeom prst="roundRect">
            <a:avLst>
              <a:gd name="adj" fmla="val 25000"/>
            </a:avLst>
          </a:prstGeom>
          <a:solidFill>
            <a:srgbClr val="EBE2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9728" tIns="18288" rIns="109728" bIns="18288" rtlCol="0" anchor="ctr"/>
          <a:lstStyle/>
          <a:p>
            <a:pPr algn="ctr"/>
            <a:r>
              <a:rPr sz="1250" b="1">
                <a:solidFill>
                  <a:srgbClr val="1B3D31"/>
                </a:solidFill>
                <a:latin typeface="Arial"/>
              </a:rPr>
              <a:t>Būtiskas izmaiņas režīmā, tehnikā vai transportā prasa atkārtotu izvērtējumu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94360" y="6062472"/>
            <a:ext cx="1078992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50" b="0">
                <a:solidFill>
                  <a:srgbClr val="616F6B"/>
                </a:solidFill>
                <a:latin typeface="Arial"/>
              </a:rPr>
              <a:t>Avoti: Gaisa kvalitātes izvērtējums; trokšņa novērtējums; IVN ziņojuma kopsavilkums.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46304" cy="6858000"/>
          </a:xfrm>
          <a:prstGeom prst="rect">
            <a:avLst/>
          </a:prstGeom>
          <a:solidFill>
            <a:srgbClr val="2866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146304" y="0"/>
            <a:ext cx="36576" cy="6858000"/>
          </a:xfrm>
          <a:prstGeom prst="rect">
            <a:avLst/>
          </a:prstGeom>
          <a:solidFill>
            <a:srgbClr val="B188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594360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50" b="0">
                <a:solidFill>
                  <a:srgbClr val="616F6B"/>
                </a:solidFill>
                <a:latin typeface="Arial"/>
              </a:rPr>
              <a:t>IVN ziņojuma sabiedriskā apspriešana • smilts atradne «Īves»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384280" y="6446520"/>
            <a:ext cx="32004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00" b="0">
                <a:solidFill>
                  <a:srgbClr val="616F6B"/>
                </a:solidFill>
                <a:latin typeface="Arial"/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2920" y="228600"/>
            <a:ext cx="502920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50" b="1">
                <a:solidFill>
                  <a:srgbClr val="616F6B"/>
                </a:solidFill>
                <a:latin typeface="Arial"/>
              </a:rPr>
              <a:t>GAISA KVALITĀTE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2920" y="530352"/>
            <a:ext cx="10607040" cy="5029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>
                <a:solidFill>
                  <a:srgbClr val="1B3D31"/>
                </a:solidFill>
                <a:latin typeface="Arial"/>
              </a:rPr>
              <a:t>Gaisa piesārņojums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0352" y="1042415"/>
            <a:ext cx="987552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0">
                <a:solidFill>
                  <a:srgbClr val="616F6B"/>
                </a:solidFill>
                <a:latin typeface="Arial"/>
              </a:rPr>
              <a:t>LVĢMC fona dati norāda, ka esošais piesārņojums ir zem robežlielumiem.</a:t>
            </a:r>
          </a:p>
        </p:txBody>
      </p:sp>
      <p:sp>
        <p:nvSpPr>
          <p:cNvPr id="10" name="Rectangle 9"/>
          <p:cNvSpPr/>
          <p:nvPr/>
        </p:nvSpPr>
        <p:spPr>
          <a:xfrm>
            <a:off x="530352" y="1417320"/>
            <a:ext cx="2103120" cy="32004"/>
          </a:xfrm>
          <a:prstGeom prst="rect">
            <a:avLst/>
          </a:prstGeom>
          <a:solidFill>
            <a:srgbClr val="B188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8680" y="1874519"/>
            <a:ext cx="822960" cy="2743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1">
                <a:solidFill>
                  <a:srgbClr val="1B3D31"/>
                </a:solidFill>
                <a:latin typeface="Arial"/>
              </a:rPr>
              <a:t>NO₂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737360" y="1828800"/>
            <a:ext cx="6035040" cy="310896"/>
          </a:xfrm>
          <a:prstGeom prst="roundRect">
            <a:avLst/>
          </a:prstGeom>
          <a:solidFill>
            <a:srgbClr val="E5EFE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1737360" y="1828800"/>
            <a:ext cx="470733" cy="310896"/>
          </a:xfrm>
          <a:prstGeom prst="roundRect">
            <a:avLst/>
          </a:prstGeom>
          <a:solidFill>
            <a:srgbClr val="2866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8001000" y="1847088"/>
            <a:ext cx="731520" cy="2743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>
                <a:solidFill>
                  <a:srgbClr val="1B3D31"/>
                </a:solidFill>
                <a:latin typeface="Arial"/>
              </a:rPr>
              <a:t>7.8%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68680" y="2651760"/>
            <a:ext cx="822960" cy="2743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1">
                <a:solidFill>
                  <a:srgbClr val="1B3D31"/>
                </a:solidFill>
                <a:latin typeface="Arial"/>
              </a:rPr>
              <a:t>PM₁₀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1737360" y="2606040"/>
            <a:ext cx="6035040" cy="310896"/>
          </a:xfrm>
          <a:prstGeom prst="roundRect">
            <a:avLst/>
          </a:prstGeom>
          <a:solidFill>
            <a:srgbClr val="E5EFE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ounded Rectangle 16"/>
          <p:cNvSpPr/>
          <p:nvPr/>
        </p:nvSpPr>
        <p:spPr>
          <a:xfrm>
            <a:off x="1737360" y="2606040"/>
            <a:ext cx="2051913" cy="310896"/>
          </a:xfrm>
          <a:prstGeom prst="roundRect">
            <a:avLst/>
          </a:prstGeom>
          <a:solidFill>
            <a:srgbClr val="2866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001000" y="2624328"/>
            <a:ext cx="731520" cy="2743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>
                <a:solidFill>
                  <a:srgbClr val="1B3D31"/>
                </a:solidFill>
                <a:latin typeface="Arial"/>
              </a:rPr>
              <a:t>34.0%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68680" y="3429000"/>
            <a:ext cx="822960" cy="2743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1">
                <a:solidFill>
                  <a:srgbClr val="1B3D31"/>
                </a:solidFill>
                <a:latin typeface="Arial"/>
              </a:rPr>
              <a:t>PM₂,₅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1737360" y="3383280"/>
            <a:ext cx="6035040" cy="310896"/>
          </a:xfrm>
          <a:prstGeom prst="roundRect">
            <a:avLst/>
          </a:prstGeom>
          <a:solidFill>
            <a:srgbClr val="E5EFE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Rounded Rectangle 20"/>
          <p:cNvSpPr/>
          <p:nvPr/>
        </p:nvSpPr>
        <p:spPr>
          <a:xfrm>
            <a:off x="1737360" y="3383280"/>
            <a:ext cx="2281245" cy="310896"/>
          </a:xfrm>
          <a:prstGeom prst="roundRect">
            <a:avLst/>
          </a:prstGeom>
          <a:solidFill>
            <a:srgbClr val="2866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8001000" y="3401568"/>
            <a:ext cx="731520" cy="2743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>
                <a:solidFill>
                  <a:srgbClr val="1B3D31"/>
                </a:solidFill>
                <a:latin typeface="Arial"/>
              </a:rPr>
              <a:t>37.8%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9052560" y="1691640"/>
            <a:ext cx="2057400" cy="2560320"/>
          </a:xfrm>
          <a:prstGeom prst="roundRect">
            <a:avLst>
              <a:gd name="adj" fmla="val 7000"/>
            </a:avLst>
          </a:prstGeom>
          <a:solidFill>
            <a:srgbClr val="EBE2D2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9253728" y="1920240"/>
            <a:ext cx="1645920" cy="36576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550" b="1">
                <a:solidFill>
                  <a:srgbClr val="1B3D31"/>
                </a:solidFill>
                <a:latin typeface="Arial"/>
              </a:rPr>
              <a:t>Obligātie pasākumi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235440" y="2423160"/>
            <a:ext cx="1691640" cy="1508760"/>
          </a:xfrm>
          <a:prstGeom prst="rect">
            <a:avLst/>
          </a:prstGeom>
          <a:noFill/>
        </p:spPr>
        <p:txBody>
          <a:bodyPr wrap="square" lIns="109728" tIns="73152" rIns="45720">
            <a:spAutoFit/>
          </a:bodyPr>
          <a:lstStyle/>
          <a:p>
            <a:pPr>
              <a:spcAft>
                <a:spcPts val="500"/>
              </a:spcAft>
              <a:defRPr sz="1180">
                <a:solidFill>
                  <a:srgbClr val="242D2B"/>
                </a:solidFill>
                <a:latin typeface="Arial"/>
              </a:defRPr>
            </a:pPr>
            <a:r>
              <a:t>• ceļu mitrināšana</a:t>
            </a:r>
          </a:p>
          <a:p>
            <a:pPr>
              <a:spcAft>
                <a:spcPts val="500"/>
              </a:spcAft>
              <a:defRPr sz="1180">
                <a:solidFill>
                  <a:srgbClr val="242D2B"/>
                </a:solidFill>
                <a:latin typeface="Arial"/>
              </a:defRPr>
            </a:pPr>
            <a:r>
              <a:t>• ātruma kontrole</a:t>
            </a:r>
          </a:p>
          <a:p>
            <a:pPr>
              <a:spcAft>
                <a:spcPts val="500"/>
              </a:spcAft>
              <a:defRPr sz="1180">
                <a:solidFill>
                  <a:srgbClr val="242D2B"/>
                </a:solidFill>
                <a:latin typeface="Arial"/>
              </a:defRPr>
            </a:pPr>
            <a:r>
              <a:t>• kravu pārsegšana</a:t>
            </a:r>
          </a:p>
          <a:p>
            <a:pPr>
              <a:spcAft>
                <a:spcPts val="500"/>
              </a:spcAft>
              <a:defRPr sz="1180">
                <a:solidFill>
                  <a:srgbClr val="242D2B"/>
                </a:solidFill>
                <a:latin typeface="Arial"/>
              </a:defRPr>
            </a:pPr>
            <a:r>
              <a:t>• izbraukšanas vietu tīrīšana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68680" y="4434840"/>
            <a:ext cx="7863840" cy="868680"/>
          </a:xfrm>
          <a:prstGeom prst="rect">
            <a:avLst/>
          </a:prstGeom>
          <a:noFill/>
        </p:spPr>
        <p:txBody>
          <a:bodyPr wrap="square" lIns="109728" tIns="73152" rIns="45720">
            <a:spAutoFit/>
          </a:bodyPr>
          <a:lstStyle/>
          <a:p>
            <a:pPr>
              <a:spcAft>
                <a:spcPts val="500"/>
              </a:spcAft>
              <a:defRPr sz="1450">
                <a:solidFill>
                  <a:srgbClr val="242D2B"/>
                </a:solidFill>
                <a:latin typeface="Arial"/>
              </a:defRPr>
            </a:pPr>
            <a:r>
              <a:t>• Dominējošais putekļu avots — transporta kustība pa neasfaltētiem ceļiem.</a:t>
            </a:r>
          </a:p>
          <a:p>
            <a:pPr>
              <a:spcAft>
                <a:spcPts val="500"/>
              </a:spcAft>
              <a:defRPr sz="1450">
                <a:solidFill>
                  <a:srgbClr val="242D2B"/>
                </a:solidFill>
                <a:latin typeface="Arial"/>
              </a:defRPr>
            </a:pPr>
            <a:r>
              <a:t>• Sausā, vējainā laikā pasākumi jāpiemēro pastiprināti.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94360" y="6062472"/>
            <a:ext cx="1078992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50" b="0">
                <a:solidFill>
                  <a:srgbClr val="616F6B"/>
                </a:solidFill>
                <a:latin typeface="Arial"/>
              </a:rPr>
              <a:t>Avoti: Gaisa kvalitātes izvērtējums; LVĢMC fona piesārņojuma dati.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46304" cy="6858000"/>
          </a:xfrm>
          <a:prstGeom prst="rect">
            <a:avLst/>
          </a:prstGeom>
          <a:solidFill>
            <a:srgbClr val="2866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146304" y="0"/>
            <a:ext cx="36576" cy="6858000"/>
          </a:xfrm>
          <a:prstGeom prst="rect">
            <a:avLst/>
          </a:prstGeom>
          <a:solidFill>
            <a:srgbClr val="B188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594360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50" b="0">
                <a:solidFill>
                  <a:srgbClr val="616F6B"/>
                </a:solidFill>
                <a:latin typeface="Arial"/>
              </a:rPr>
              <a:t>IVN ziņojuma sabiedriskā apspriešana • smilts atradne «Īves»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384280" y="6446520"/>
            <a:ext cx="32004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00" b="0">
                <a:solidFill>
                  <a:srgbClr val="616F6B"/>
                </a:solidFill>
                <a:latin typeface="Arial"/>
              </a:rPr>
              <a:t>13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2920" y="228600"/>
            <a:ext cx="502920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50" b="1">
                <a:solidFill>
                  <a:srgbClr val="616F6B"/>
                </a:solidFill>
                <a:latin typeface="Arial"/>
              </a:rPr>
              <a:t>TROKSNIS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2920" y="530352"/>
            <a:ext cx="10607040" cy="5029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>
                <a:solidFill>
                  <a:srgbClr val="1B3D31"/>
                </a:solidFill>
                <a:latin typeface="Arial"/>
              </a:rPr>
              <a:t>Trokšņa novērtējums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0352" y="1042415"/>
            <a:ext cx="987552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0">
                <a:solidFill>
                  <a:srgbClr val="616F6B"/>
                </a:solidFill>
                <a:latin typeface="Arial"/>
              </a:rPr>
              <a:t>Darbība vērtēta tikai dienas periodā; vakara un nakts darbi nav paredzēti.</a:t>
            </a:r>
          </a:p>
        </p:txBody>
      </p:sp>
      <p:sp>
        <p:nvSpPr>
          <p:cNvPr id="10" name="Rectangle 9"/>
          <p:cNvSpPr/>
          <p:nvPr/>
        </p:nvSpPr>
        <p:spPr>
          <a:xfrm>
            <a:off x="530352" y="1417320"/>
            <a:ext cx="2103120" cy="32004"/>
          </a:xfrm>
          <a:prstGeom prst="rect">
            <a:avLst/>
          </a:prstGeom>
          <a:solidFill>
            <a:srgbClr val="B188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ounded Rectangle 10"/>
          <p:cNvSpPr/>
          <p:nvPr/>
        </p:nvSpPr>
        <p:spPr>
          <a:xfrm>
            <a:off x="777240" y="1828800"/>
            <a:ext cx="2240280" cy="1143000"/>
          </a:xfrm>
          <a:prstGeom prst="roundRect">
            <a:avLst>
              <a:gd name="adj" fmla="val 7000"/>
            </a:avLst>
          </a:prstGeom>
          <a:solidFill>
            <a:srgbClr val="F2F7F3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914400" y="1947672"/>
            <a:ext cx="196596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2400" b="1">
                <a:solidFill>
                  <a:srgbClr val="1B3D31"/>
                </a:solidFill>
                <a:latin typeface="Arial"/>
              </a:rPr>
              <a:t>55 dB(A)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86968" y="2331720"/>
            <a:ext cx="2020824" cy="59436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050" b="0">
                <a:solidFill>
                  <a:srgbClr val="616F6B"/>
                </a:solidFill>
                <a:latin typeface="Arial"/>
              </a:rPr>
              <a:t>dienas robežlielums rūpnieciskajam troksnim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337560" y="1828800"/>
            <a:ext cx="2743200" cy="1143000"/>
          </a:xfrm>
          <a:prstGeom prst="roundRect">
            <a:avLst>
              <a:gd name="adj" fmla="val 7000"/>
            </a:avLst>
          </a:prstGeom>
          <a:solidFill>
            <a:srgbClr val="F2F7F3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3474720" y="1947672"/>
            <a:ext cx="246888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900" b="1">
                <a:solidFill>
                  <a:srgbClr val="1B3D31"/>
                </a:solidFill>
                <a:latin typeface="Arial"/>
              </a:rPr>
              <a:t>54,7–54,8 dB(A)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447288" y="2331720"/>
            <a:ext cx="2523744" cy="59436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050" b="0">
                <a:solidFill>
                  <a:srgbClr val="616F6B"/>
                </a:solidFill>
                <a:latin typeface="Arial"/>
              </a:rPr>
              <a:t>aprēķinātā summārā dienas ietekme pie uztvērējiem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400800" y="1828800"/>
            <a:ext cx="2240280" cy="1143000"/>
          </a:xfrm>
          <a:prstGeom prst="roundRect">
            <a:avLst>
              <a:gd name="adj" fmla="val 7000"/>
            </a:avLst>
          </a:prstGeom>
          <a:solidFill>
            <a:srgbClr val="F2F7F3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6537960" y="1947672"/>
            <a:ext cx="196596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2200" b="1">
                <a:solidFill>
                  <a:srgbClr val="1B3D31"/>
                </a:solidFill>
                <a:latin typeface="Arial"/>
              </a:rPr>
              <a:t>08.00–18.00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10528" y="2331720"/>
            <a:ext cx="2020824" cy="59436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050" b="0">
                <a:solidFill>
                  <a:srgbClr val="616F6B"/>
                </a:solidFill>
                <a:latin typeface="Arial"/>
              </a:rPr>
              <a:t>vērtētais darba laiks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9006840" y="1783080"/>
            <a:ext cx="2057400" cy="2697480"/>
          </a:xfrm>
          <a:prstGeom prst="roundRect">
            <a:avLst>
              <a:gd name="adj" fmla="val 7000"/>
            </a:avLst>
          </a:prstGeom>
          <a:solidFill>
            <a:srgbClr val="E5EFE8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9281160" y="2011680"/>
            <a:ext cx="155448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600" b="1">
                <a:solidFill>
                  <a:srgbClr val="1B3D31"/>
                </a:solidFill>
                <a:latin typeface="Arial"/>
              </a:rPr>
              <a:t>Uztvērēji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281160" y="2606040"/>
            <a:ext cx="1554480" cy="731520"/>
          </a:xfrm>
          <a:prstGeom prst="rect">
            <a:avLst/>
          </a:prstGeom>
          <a:noFill/>
        </p:spPr>
        <p:txBody>
          <a:bodyPr wrap="square" lIns="27432" tIns="18288" rIns="27432" bIns="18288" anchor="ctr">
            <a:spAutoFit/>
          </a:bodyPr>
          <a:lstStyle/>
          <a:p>
            <a:pPr algn="ctr">
              <a:lnSpc>
                <a:spcPct val="100000"/>
              </a:lnSpc>
            </a:pPr>
            <a:r>
              <a:rPr sz="1900" b="1">
                <a:solidFill>
                  <a:srgbClr val="1B3D31"/>
                </a:solidFill>
                <a:latin typeface="Arial"/>
              </a:rPr>
              <a:t>«Mežzīles»
«Jaunzemji»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68680" y="3886200"/>
            <a:ext cx="6675120" cy="1005840"/>
          </a:xfrm>
          <a:prstGeom prst="rect">
            <a:avLst/>
          </a:prstGeom>
          <a:noFill/>
        </p:spPr>
        <p:txBody>
          <a:bodyPr wrap="square" lIns="109728" tIns="73152" rIns="45720">
            <a:spAutoFit/>
          </a:bodyPr>
          <a:lstStyle/>
          <a:p>
            <a:pPr>
              <a:spcAft>
                <a:spcPts val="500"/>
              </a:spcAft>
              <a:defRPr sz="1450">
                <a:solidFill>
                  <a:srgbClr val="242D2B"/>
                </a:solidFill>
                <a:latin typeface="Arial"/>
              </a:defRPr>
            </a:pPr>
            <a:r>
              <a:t>• Tehnika jāuztur darba kārtībā</a:t>
            </a:r>
          </a:p>
          <a:p>
            <a:pPr>
              <a:spcAft>
                <a:spcPts val="500"/>
              </a:spcAft>
              <a:defRPr sz="1450">
                <a:solidFill>
                  <a:srgbClr val="242D2B"/>
                </a:solidFill>
                <a:latin typeface="Arial"/>
              </a:defRPr>
            </a:pPr>
            <a:r>
              <a:t>• Sūdzību gadījumā jāveic situācijas pārbaude</a:t>
            </a:r>
          </a:p>
          <a:p>
            <a:pPr>
              <a:spcAft>
                <a:spcPts val="500"/>
              </a:spcAft>
              <a:defRPr sz="1450">
                <a:solidFill>
                  <a:srgbClr val="242D2B"/>
                </a:solidFill>
                <a:latin typeface="Arial"/>
              </a:defRPr>
            </a:pPr>
            <a:r>
              <a:t>• Būtiskas izmaiņas darbībā prasa papildu izvērtējumu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2377440" y="5257800"/>
            <a:ext cx="6583680" cy="438912"/>
          </a:xfrm>
          <a:prstGeom prst="roundRect">
            <a:avLst>
              <a:gd name="adj" fmla="val 25000"/>
            </a:avLst>
          </a:prstGeom>
          <a:solidFill>
            <a:srgbClr val="EBE2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9728" tIns="18288" rIns="109728" bIns="18288" rtlCol="0" anchor="ctr"/>
          <a:lstStyle/>
          <a:p>
            <a:pPr algn="ctr"/>
            <a:r>
              <a:rPr sz="1250" b="1">
                <a:solidFill>
                  <a:srgbClr val="1B3D31"/>
                </a:solidFill>
                <a:latin typeface="Arial"/>
              </a:rPr>
              <a:t>Secinājums: robežlielumu pārsniegumi nav konstatēti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94360" y="6062472"/>
            <a:ext cx="10789920" cy="22860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50" b="0">
                <a:solidFill>
                  <a:srgbClr val="616F6B"/>
                </a:solidFill>
                <a:latin typeface="Arial"/>
              </a:rPr>
              <a:t>Avoti: Trokšņa novērtējums; IVN ziņojuma trokšņa sadaļa.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B3D3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B188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77240" y="1097280"/>
            <a:ext cx="10241280" cy="59436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3400" b="1">
                <a:solidFill>
                  <a:srgbClr val="FFFFFF"/>
                </a:solidFill>
                <a:latin typeface="Arial"/>
              </a:rPr>
              <a:t>Priekšlikumu iesniegšana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2057400"/>
            <a:ext cx="7498079" cy="41148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000" b="0">
                <a:solidFill>
                  <a:srgbClr val="E2ECE5"/>
                </a:solidFill>
                <a:latin typeface="Arial"/>
              </a:rPr>
              <a:t>Priekšlikumus ziņojuma pilnveidošanai var iesniegt līdz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2960" y="2651760"/>
            <a:ext cx="7955279" cy="59436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3600" b="1">
                <a:solidFill>
                  <a:srgbClr val="B1884D"/>
                </a:solidFill>
                <a:latin typeface="Arial"/>
              </a:rPr>
              <a:t>2026. gada 22. augustam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68680" y="3794760"/>
            <a:ext cx="4480560" cy="1143000"/>
          </a:xfrm>
          <a:prstGeom prst="roundRect">
            <a:avLst>
              <a:gd name="adj" fmla="val 7000"/>
            </a:avLst>
          </a:prstGeom>
          <a:solidFill>
            <a:srgbClr val="E5EFE8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1143000" y="4005072"/>
            <a:ext cx="384048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800" b="1">
                <a:solidFill>
                  <a:srgbClr val="1B3D31"/>
                </a:solidFill>
                <a:latin typeface="Arial"/>
              </a:rPr>
              <a:t>Valsts vides dienestā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605272" y="4160520"/>
            <a:ext cx="548640" cy="27432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400" b="0">
                <a:solidFill>
                  <a:srgbClr val="E2ECE5"/>
                </a:solidFill>
                <a:latin typeface="Arial"/>
              </a:rPr>
              <a:t>vai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400800" y="3794760"/>
            <a:ext cx="4480560" cy="1143000"/>
          </a:xfrm>
          <a:prstGeom prst="roundRect">
            <a:avLst>
              <a:gd name="adj" fmla="val 7000"/>
            </a:avLst>
          </a:prstGeom>
          <a:solidFill>
            <a:srgbClr val="E5EFE8"/>
          </a:solidFill>
          <a:ln w="12700">
            <a:solidFill>
              <a:srgbClr val="C8D6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675120" y="3977639"/>
            <a:ext cx="3840480" cy="320040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800" b="1">
                <a:solidFill>
                  <a:srgbClr val="1B3D31"/>
                </a:solidFill>
                <a:latin typeface="Arial"/>
              </a:rPr>
              <a:t>SIA «GS Resursi»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675120" y="4370832"/>
            <a:ext cx="3840480" cy="256032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400" b="0">
                <a:solidFill>
                  <a:srgbClr val="1B3D31"/>
                </a:solidFill>
                <a:latin typeface="Arial"/>
              </a:rPr>
              <a:t>info@gsresursi.lv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2960" y="5897880"/>
            <a:ext cx="4572000" cy="347472"/>
          </a:xfrm>
          <a:prstGeom prst="rect">
            <a:avLst/>
          </a:prstGeom>
          <a:noFill/>
        </p:spPr>
        <p:txBody>
          <a:bodyPr wrap="square" lIns="27432" tIns="18288" rIns="27432" bIns="18288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800" b="0">
                <a:solidFill>
                  <a:srgbClr val="E2ECE5"/>
                </a:solidFill>
                <a:latin typeface="Arial"/>
              </a:rPr>
              <a:t>Paldies par dalību!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1034</Words>
  <Application>Microsoft Office PowerPoint</Application>
  <PresentationFormat>Widescreen</PresentationFormat>
  <Paragraphs>188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Jānis GS Resursi</cp:lastModifiedBy>
  <cp:revision>2</cp:revision>
  <dcterms:created xsi:type="dcterms:W3CDTF">2013-01-27T09:14:16Z</dcterms:created>
  <dcterms:modified xsi:type="dcterms:W3CDTF">2026-08-05T11:33:17Z</dcterms:modified>
  <cp:category/>
</cp:coreProperties>
</file>